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  <p:sldMasterId id="2147483670" r:id="rId6"/>
    <p:sldMasterId id="2147483692" r:id="rId7"/>
    <p:sldMasterId id="2147483702" r:id="rId8"/>
  </p:sldMasterIdLst>
  <p:notesMasterIdLst>
    <p:notesMasterId r:id="rId24"/>
  </p:notesMasterIdLst>
  <p:sldIdLst>
    <p:sldId id="389" r:id="rId9"/>
    <p:sldId id="390" r:id="rId10"/>
    <p:sldId id="400" r:id="rId11"/>
    <p:sldId id="405" r:id="rId12"/>
    <p:sldId id="1023" r:id="rId13"/>
    <p:sldId id="1024" r:id="rId14"/>
    <p:sldId id="1029" r:id="rId15"/>
    <p:sldId id="1035" r:id="rId16"/>
    <p:sldId id="1026" r:id="rId17"/>
    <p:sldId id="1032" r:id="rId18"/>
    <p:sldId id="1027" r:id="rId19"/>
    <p:sldId id="1028" r:id="rId20"/>
    <p:sldId id="1016" r:id="rId21"/>
    <p:sldId id="1033" r:id="rId22"/>
    <p:sldId id="1021" r:id="rId23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9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5099"/>
    <a:srgbClr val="ED6B69"/>
    <a:srgbClr val="FFD300"/>
    <a:srgbClr val="D3EDFD"/>
    <a:srgbClr val="BEE8FF"/>
    <a:srgbClr val="F7F7F7"/>
    <a:srgbClr val="FFFFFF"/>
    <a:srgbClr val="8AB3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22"/>
    <p:restoredTop sz="95580"/>
  </p:normalViewPr>
  <p:slideViewPr>
    <p:cSldViewPr snapToGrid="0" snapToObjects="1">
      <p:cViewPr varScale="1">
        <p:scale>
          <a:sx n="107" d="100"/>
          <a:sy n="107" d="100"/>
        </p:scale>
        <p:origin x="192" y="3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F12527-0C69-1B47-9E90-170A41BFF6F1}" type="datetimeFigureOut">
              <a:rPr lang="sv-SE" smtClean="0"/>
              <a:t>2020-12-16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8D0264-62C6-8C4F-9061-6446CA14DE2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133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D0264-62C6-8C4F-9061-6446CA14DE28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114367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D0264-62C6-8C4F-9061-6446CA14DE28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55039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8D0264-62C6-8C4F-9061-6446CA14DE28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7806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D0264-62C6-8C4F-9061-6446CA14DE28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718778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D0264-62C6-8C4F-9061-6446CA14DE28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061555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D0264-62C6-8C4F-9061-6446CA14DE28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34915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D0264-62C6-8C4F-9061-6446CA14DE28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09200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D0264-62C6-8C4F-9061-6446CA14DE28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26979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D0264-62C6-8C4F-9061-6446CA14DE28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291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D0264-62C6-8C4F-9061-6446CA14DE28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64547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D0264-62C6-8C4F-9061-6446CA14DE28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91056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D0264-62C6-8C4F-9061-6446CA14DE28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98862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D0264-62C6-8C4F-9061-6446CA14DE28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0275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D0264-62C6-8C4F-9061-6446CA14DE28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43779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8A90E-8475-EA45-A2AC-E0786B931681}" type="datetimeFigureOut">
              <a:rPr lang="sv-SE" smtClean="0"/>
              <a:t>2020-12-16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CC6E8-83D2-E748-A4E3-73960834B96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38732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8A90E-8475-EA45-A2AC-E0786B931681}" type="datetimeFigureOut">
              <a:rPr lang="sv-SE" smtClean="0"/>
              <a:t>2020-12-16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CC6E8-83D2-E748-A4E3-73960834B96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18939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8A90E-8475-EA45-A2AC-E0786B931681}" type="datetimeFigureOut">
              <a:rPr lang="sv-SE" smtClean="0"/>
              <a:t>2020-12-16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CC6E8-83D2-E748-A4E3-73960834B96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5869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A5E7-0E8D-B244-8DAE-7E2579D9BD97}" type="datetimeFigureOut">
              <a:rPr lang="sv-SE" smtClean="0">
                <a:solidFill>
                  <a:srgbClr val="000000"/>
                </a:solidFill>
              </a:rPr>
              <a:pPr/>
              <a:t>2020-12-16</a:t>
            </a:fld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72905" cy="365125"/>
          </a:xfrm>
          <a:prstGeom prst="rect">
            <a:avLst/>
          </a:prstGeom>
        </p:spPr>
        <p:txBody>
          <a:bodyPr/>
          <a:lstStyle/>
          <a:p>
            <a:fld id="{2FAEEA71-5890-A74B-A010-B9BE6E8E4F2C}" type="slidenum">
              <a:rPr lang="sv-SE" smtClean="0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A5E7-0E8D-B244-8DAE-7E2579D9BD97}" type="datetimeFigureOut">
              <a:rPr lang="sv-SE" smtClean="0">
                <a:solidFill>
                  <a:srgbClr val="000000"/>
                </a:solidFill>
              </a:rPr>
              <a:pPr/>
              <a:t>2020-12-16</a:t>
            </a:fld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72905" cy="365125"/>
          </a:xfrm>
          <a:prstGeom prst="rect">
            <a:avLst/>
          </a:prstGeom>
        </p:spPr>
        <p:txBody>
          <a:bodyPr/>
          <a:lstStyle/>
          <a:p>
            <a:fld id="{2FAEEA71-5890-A74B-A010-B9BE6E8E4F2C}" type="slidenum">
              <a:rPr lang="sv-SE" smtClean="0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innehåll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208368" cy="6867207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A5E7-0E8D-B244-8DAE-7E2579D9BD97}" type="datetimeFigureOut">
              <a:rPr lang="sv-SE" smtClean="0">
                <a:solidFill>
                  <a:srgbClr val="000000"/>
                </a:solidFill>
              </a:rPr>
              <a:pPr/>
              <a:t>2020-12-16</a:t>
            </a:fld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72905" cy="365125"/>
          </a:xfrm>
          <a:prstGeom prst="rect">
            <a:avLst/>
          </a:prstGeom>
        </p:spPr>
        <p:txBody>
          <a:bodyPr/>
          <a:lstStyle/>
          <a:p>
            <a:fld id="{2FAEEA71-5890-A74B-A010-B9BE6E8E4F2C}" type="slidenum">
              <a:rPr lang="sv-SE" smtClean="0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3505" y="5870992"/>
            <a:ext cx="1324863" cy="9962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innehåll 3"/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208368" cy="6867207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A5E7-0E8D-B244-8DAE-7E2579D9BD97}" type="datetimeFigureOut">
              <a:rPr lang="sv-SE" smtClean="0">
                <a:solidFill>
                  <a:srgbClr val="000000"/>
                </a:solidFill>
              </a:rPr>
              <a:pPr/>
              <a:t>2020-12-16</a:t>
            </a:fld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72905" cy="365125"/>
          </a:xfrm>
          <a:prstGeom prst="rect">
            <a:avLst/>
          </a:prstGeom>
        </p:spPr>
        <p:txBody>
          <a:bodyPr/>
          <a:lstStyle/>
          <a:p>
            <a:fld id="{2FAEEA71-5890-A74B-A010-B9BE6E8E4F2C}" type="slidenum">
              <a:rPr lang="sv-SE" smtClean="0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3505" y="5870992"/>
            <a:ext cx="1324863" cy="9962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A5E7-0E8D-B244-8DAE-7E2579D9BD97}" type="datetimeFigureOut">
              <a:rPr lang="sv-SE" smtClean="0">
                <a:solidFill>
                  <a:srgbClr val="000000"/>
                </a:solidFill>
              </a:rPr>
              <a:pPr/>
              <a:t>2020-12-16</a:t>
            </a:fld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72905" cy="365125"/>
          </a:xfrm>
          <a:prstGeom prst="rect">
            <a:avLst/>
          </a:prstGeom>
        </p:spPr>
        <p:txBody>
          <a:bodyPr/>
          <a:lstStyle/>
          <a:p>
            <a:fld id="{2FAEEA71-5890-A74B-A010-B9BE6E8E4F2C}" type="slidenum">
              <a:rPr lang="sv-SE" smtClean="0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A5E7-0E8D-B244-8DAE-7E2579D9BD97}" type="datetimeFigureOut">
              <a:rPr lang="sv-SE" smtClean="0">
                <a:solidFill>
                  <a:srgbClr val="000000"/>
                </a:solidFill>
              </a:rPr>
              <a:pPr/>
              <a:t>2020-12-16</a:t>
            </a:fld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72905" cy="365125"/>
          </a:xfrm>
          <a:prstGeom prst="rect">
            <a:avLst/>
          </a:prstGeom>
        </p:spPr>
        <p:txBody>
          <a:bodyPr/>
          <a:lstStyle/>
          <a:p>
            <a:fld id="{2FAEEA71-5890-A74B-A010-B9BE6E8E4F2C}" type="slidenum">
              <a:rPr lang="sv-SE" smtClean="0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A5E7-0E8D-B244-8DAE-7E2579D9BD97}" type="datetimeFigureOut">
              <a:rPr lang="sv-SE" smtClean="0">
                <a:solidFill>
                  <a:srgbClr val="000000"/>
                </a:solidFill>
              </a:rPr>
              <a:pPr/>
              <a:t>2020-12-16</a:t>
            </a:fld>
            <a:endParaRPr lang="sv-SE">
              <a:solidFill>
                <a:srgbClr val="000000"/>
              </a:solidFill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72905" cy="365125"/>
          </a:xfrm>
          <a:prstGeom prst="rect">
            <a:avLst/>
          </a:prstGeom>
        </p:spPr>
        <p:txBody>
          <a:bodyPr/>
          <a:lstStyle/>
          <a:p>
            <a:fld id="{2FAEEA71-5890-A74B-A010-B9BE6E8E4F2C}" type="slidenum">
              <a:rPr lang="sv-SE" smtClean="0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A5E7-0E8D-B244-8DAE-7E2579D9BD97}" type="datetimeFigureOut">
              <a:rPr lang="sv-SE" smtClean="0">
                <a:solidFill>
                  <a:srgbClr val="000000"/>
                </a:solidFill>
              </a:rPr>
              <a:pPr/>
              <a:t>2020-12-16</a:t>
            </a:fld>
            <a:endParaRPr lang="sv-SE">
              <a:solidFill>
                <a:srgbClr val="000000"/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72905" cy="365125"/>
          </a:xfrm>
          <a:prstGeom prst="rect">
            <a:avLst/>
          </a:prstGeom>
        </p:spPr>
        <p:txBody>
          <a:bodyPr/>
          <a:lstStyle/>
          <a:p>
            <a:fld id="{2FAEEA71-5890-A74B-A010-B9BE6E8E4F2C}" type="slidenum">
              <a:rPr lang="sv-SE" smtClean="0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8A90E-8475-EA45-A2AC-E0786B931681}" type="datetimeFigureOut">
              <a:rPr lang="sv-SE" smtClean="0"/>
              <a:t>2020-12-16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CC6E8-83D2-E748-A4E3-73960834B96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09857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A5E7-0E8D-B244-8DAE-7E2579D9BD97}" type="datetimeFigureOut">
              <a:rPr lang="sv-SE" smtClean="0">
                <a:solidFill>
                  <a:srgbClr val="000000"/>
                </a:solidFill>
              </a:rPr>
              <a:pPr/>
              <a:t>2020-12-16</a:t>
            </a:fld>
            <a:endParaRPr lang="sv-SE">
              <a:solidFill>
                <a:srgbClr val="000000"/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72905" cy="365125"/>
          </a:xfrm>
          <a:prstGeom prst="rect">
            <a:avLst/>
          </a:prstGeom>
        </p:spPr>
        <p:txBody>
          <a:bodyPr/>
          <a:lstStyle/>
          <a:p>
            <a:fld id="{2FAEEA71-5890-A74B-A010-B9BE6E8E4F2C}" type="slidenum">
              <a:rPr lang="sv-SE" smtClean="0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A5E7-0E8D-B244-8DAE-7E2579D9BD97}" type="datetimeFigureOut">
              <a:rPr lang="sv-SE" smtClean="0">
                <a:solidFill>
                  <a:srgbClr val="000000"/>
                </a:solidFill>
              </a:rPr>
              <a:pPr/>
              <a:t>2020-12-16</a:t>
            </a:fld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72905" cy="365125"/>
          </a:xfrm>
          <a:prstGeom prst="rect">
            <a:avLst/>
          </a:prstGeom>
        </p:spPr>
        <p:txBody>
          <a:bodyPr/>
          <a:lstStyle/>
          <a:p>
            <a:fld id="{2FAEEA71-5890-A74B-A010-B9BE6E8E4F2C}" type="slidenum">
              <a:rPr lang="sv-SE" smtClean="0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A5E7-0E8D-B244-8DAE-7E2579D9BD97}" type="datetimeFigureOut">
              <a:rPr lang="sv-SE" smtClean="0">
                <a:solidFill>
                  <a:srgbClr val="000000"/>
                </a:solidFill>
              </a:rPr>
              <a:pPr/>
              <a:t>2020-12-16</a:t>
            </a:fld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72905" cy="365125"/>
          </a:xfrm>
          <a:prstGeom prst="rect">
            <a:avLst/>
          </a:prstGeom>
        </p:spPr>
        <p:txBody>
          <a:bodyPr/>
          <a:lstStyle/>
          <a:p>
            <a:fld id="{2FAEEA71-5890-A74B-A010-B9BE6E8E4F2C}" type="slidenum">
              <a:rPr lang="sv-SE" smtClean="0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innehåll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208368" cy="6867207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A5E7-0E8D-B244-8DAE-7E2579D9BD97}" type="datetimeFigureOut">
              <a:rPr lang="sv-SE" smtClean="0">
                <a:solidFill>
                  <a:srgbClr val="000000"/>
                </a:solidFill>
              </a:rPr>
              <a:pPr/>
              <a:t>2020-12-16</a:t>
            </a:fld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72905" cy="365125"/>
          </a:xfrm>
          <a:prstGeom prst="rect">
            <a:avLst/>
          </a:prstGeom>
        </p:spPr>
        <p:txBody>
          <a:bodyPr/>
          <a:lstStyle/>
          <a:p>
            <a:fld id="{2FAEEA71-5890-A74B-A010-B9BE6E8E4F2C}" type="slidenum">
              <a:rPr lang="sv-SE" smtClean="0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3505" y="5870992"/>
            <a:ext cx="1324863" cy="9962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innehåll 3"/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208368" cy="6867207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A5E7-0E8D-B244-8DAE-7E2579D9BD97}" type="datetimeFigureOut">
              <a:rPr lang="sv-SE" smtClean="0">
                <a:solidFill>
                  <a:srgbClr val="000000"/>
                </a:solidFill>
              </a:rPr>
              <a:pPr/>
              <a:t>2020-12-16</a:t>
            </a:fld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72905" cy="365125"/>
          </a:xfrm>
          <a:prstGeom prst="rect">
            <a:avLst/>
          </a:prstGeom>
        </p:spPr>
        <p:txBody>
          <a:bodyPr/>
          <a:lstStyle/>
          <a:p>
            <a:fld id="{2FAEEA71-5890-A74B-A010-B9BE6E8E4F2C}" type="slidenum">
              <a:rPr lang="sv-SE" smtClean="0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3505" y="5870992"/>
            <a:ext cx="1324863" cy="9962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A5E7-0E8D-B244-8DAE-7E2579D9BD97}" type="datetimeFigureOut">
              <a:rPr lang="sv-SE" smtClean="0">
                <a:solidFill>
                  <a:srgbClr val="000000"/>
                </a:solidFill>
              </a:rPr>
              <a:pPr/>
              <a:t>2020-12-16</a:t>
            </a:fld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72905" cy="365125"/>
          </a:xfrm>
          <a:prstGeom prst="rect">
            <a:avLst/>
          </a:prstGeom>
        </p:spPr>
        <p:txBody>
          <a:bodyPr/>
          <a:lstStyle/>
          <a:p>
            <a:fld id="{2FAEEA71-5890-A74B-A010-B9BE6E8E4F2C}" type="slidenum">
              <a:rPr lang="sv-SE" smtClean="0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A5E7-0E8D-B244-8DAE-7E2579D9BD97}" type="datetimeFigureOut">
              <a:rPr lang="sv-SE" smtClean="0">
                <a:solidFill>
                  <a:srgbClr val="000000"/>
                </a:solidFill>
              </a:rPr>
              <a:pPr/>
              <a:t>2020-12-16</a:t>
            </a:fld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72905" cy="365125"/>
          </a:xfrm>
          <a:prstGeom prst="rect">
            <a:avLst/>
          </a:prstGeom>
        </p:spPr>
        <p:txBody>
          <a:bodyPr/>
          <a:lstStyle/>
          <a:p>
            <a:fld id="{2FAEEA71-5890-A74B-A010-B9BE6E8E4F2C}" type="slidenum">
              <a:rPr lang="sv-SE" smtClean="0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A5E7-0E8D-B244-8DAE-7E2579D9BD97}" type="datetimeFigureOut">
              <a:rPr lang="sv-SE" smtClean="0">
                <a:solidFill>
                  <a:srgbClr val="000000"/>
                </a:solidFill>
              </a:rPr>
              <a:pPr/>
              <a:t>2020-12-16</a:t>
            </a:fld>
            <a:endParaRPr lang="sv-SE">
              <a:solidFill>
                <a:srgbClr val="000000"/>
              </a:solidFill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72905" cy="365125"/>
          </a:xfrm>
          <a:prstGeom prst="rect">
            <a:avLst/>
          </a:prstGeom>
        </p:spPr>
        <p:txBody>
          <a:bodyPr/>
          <a:lstStyle/>
          <a:p>
            <a:fld id="{2FAEEA71-5890-A74B-A010-B9BE6E8E4F2C}" type="slidenum">
              <a:rPr lang="sv-SE" smtClean="0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A5E7-0E8D-B244-8DAE-7E2579D9BD97}" type="datetimeFigureOut">
              <a:rPr lang="sv-SE" smtClean="0">
                <a:solidFill>
                  <a:srgbClr val="000000"/>
                </a:solidFill>
              </a:rPr>
              <a:pPr/>
              <a:t>2020-12-16</a:t>
            </a:fld>
            <a:endParaRPr lang="sv-SE">
              <a:solidFill>
                <a:srgbClr val="000000"/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72905" cy="365125"/>
          </a:xfrm>
          <a:prstGeom prst="rect">
            <a:avLst/>
          </a:prstGeom>
        </p:spPr>
        <p:txBody>
          <a:bodyPr/>
          <a:lstStyle/>
          <a:p>
            <a:fld id="{2FAEEA71-5890-A74B-A010-B9BE6E8E4F2C}" type="slidenum">
              <a:rPr lang="sv-SE" smtClean="0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A5E7-0E8D-B244-8DAE-7E2579D9BD97}" type="datetimeFigureOut">
              <a:rPr lang="sv-SE" smtClean="0">
                <a:solidFill>
                  <a:srgbClr val="000000"/>
                </a:solidFill>
              </a:rPr>
              <a:pPr/>
              <a:t>2020-12-16</a:t>
            </a:fld>
            <a:endParaRPr lang="sv-SE">
              <a:solidFill>
                <a:srgbClr val="000000"/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72905" cy="365125"/>
          </a:xfrm>
          <a:prstGeom prst="rect">
            <a:avLst/>
          </a:prstGeom>
        </p:spPr>
        <p:txBody>
          <a:bodyPr/>
          <a:lstStyle/>
          <a:p>
            <a:fld id="{2FAEEA71-5890-A74B-A010-B9BE6E8E4F2C}" type="slidenum">
              <a:rPr lang="sv-SE" smtClean="0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8A90E-8475-EA45-A2AC-E0786B931681}" type="datetimeFigureOut">
              <a:rPr lang="sv-SE" smtClean="0"/>
              <a:t>2020-12-16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CC6E8-83D2-E748-A4E3-73960834B96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582721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A5E7-0E8D-B244-8DAE-7E2579D9BD97}" type="datetimeFigureOut">
              <a:rPr lang="sv-SE" smtClean="0">
                <a:solidFill>
                  <a:srgbClr val="000000"/>
                </a:solidFill>
              </a:rPr>
              <a:pPr/>
              <a:t>2020-12-16</a:t>
            </a:fld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72905" cy="365125"/>
          </a:xfrm>
          <a:prstGeom prst="rect">
            <a:avLst/>
          </a:prstGeom>
        </p:spPr>
        <p:txBody>
          <a:bodyPr/>
          <a:lstStyle/>
          <a:p>
            <a:fld id="{2FAEEA71-5890-A74B-A010-B9BE6E8E4F2C}" type="slidenum">
              <a:rPr lang="sv-SE" smtClean="0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A5E7-0E8D-B244-8DAE-7E2579D9BD97}" type="datetimeFigureOut">
              <a:rPr lang="sv-SE" smtClean="0">
                <a:solidFill>
                  <a:srgbClr val="000000"/>
                </a:solidFill>
              </a:rPr>
              <a:pPr/>
              <a:t>2020-12-16</a:t>
            </a:fld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72905" cy="365125"/>
          </a:xfrm>
          <a:prstGeom prst="rect">
            <a:avLst/>
          </a:prstGeom>
        </p:spPr>
        <p:txBody>
          <a:bodyPr/>
          <a:lstStyle/>
          <a:p>
            <a:fld id="{2FAEEA71-5890-A74B-A010-B9BE6E8E4F2C}" type="slidenum">
              <a:rPr lang="sv-SE" smtClean="0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innehåll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208368" cy="6867207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A5E7-0E8D-B244-8DAE-7E2579D9BD97}" type="datetimeFigureOut">
              <a:rPr lang="sv-SE" smtClean="0">
                <a:solidFill>
                  <a:srgbClr val="000000"/>
                </a:solidFill>
              </a:rPr>
              <a:pPr/>
              <a:t>2020-12-16</a:t>
            </a:fld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72905" cy="365125"/>
          </a:xfrm>
          <a:prstGeom prst="rect">
            <a:avLst/>
          </a:prstGeom>
        </p:spPr>
        <p:txBody>
          <a:bodyPr/>
          <a:lstStyle/>
          <a:p>
            <a:fld id="{2FAEEA71-5890-A74B-A010-B9BE6E8E4F2C}" type="slidenum">
              <a:rPr lang="sv-SE" smtClean="0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3505" y="5870992"/>
            <a:ext cx="1324863" cy="9962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innehåll 3"/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208368" cy="6867207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A5E7-0E8D-B244-8DAE-7E2579D9BD97}" type="datetimeFigureOut">
              <a:rPr lang="sv-SE" smtClean="0">
                <a:solidFill>
                  <a:srgbClr val="000000"/>
                </a:solidFill>
              </a:rPr>
              <a:pPr/>
              <a:t>2020-12-16</a:t>
            </a:fld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72905" cy="365125"/>
          </a:xfrm>
          <a:prstGeom prst="rect">
            <a:avLst/>
          </a:prstGeom>
        </p:spPr>
        <p:txBody>
          <a:bodyPr/>
          <a:lstStyle/>
          <a:p>
            <a:fld id="{2FAEEA71-5890-A74B-A010-B9BE6E8E4F2C}" type="slidenum">
              <a:rPr lang="sv-SE" smtClean="0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3505" y="5870992"/>
            <a:ext cx="1324863" cy="9962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A5E7-0E8D-B244-8DAE-7E2579D9BD97}" type="datetimeFigureOut">
              <a:rPr lang="sv-SE" smtClean="0">
                <a:solidFill>
                  <a:srgbClr val="000000"/>
                </a:solidFill>
              </a:rPr>
              <a:pPr/>
              <a:t>2020-12-16</a:t>
            </a:fld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72905" cy="365125"/>
          </a:xfrm>
          <a:prstGeom prst="rect">
            <a:avLst/>
          </a:prstGeom>
        </p:spPr>
        <p:txBody>
          <a:bodyPr/>
          <a:lstStyle/>
          <a:p>
            <a:fld id="{2FAEEA71-5890-A74B-A010-B9BE6E8E4F2C}" type="slidenum">
              <a:rPr lang="sv-SE" smtClean="0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A5E7-0E8D-B244-8DAE-7E2579D9BD97}" type="datetimeFigureOut">
              <a:rPr lang="sv-SE" smtClean="0">
                <a:solidFill>
                  <a:srgbClr val="000000"/>
                </a:solidFill>
              </a:rPr>
              <a:pPr/>
              <a:t>2020-12-16</a:t>
            </a:fld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72905" cy="365125"/>
          </a:xfrm>
          <a:prstGeom prst="rect">
            <a:avLst/>
          </a:prstGeom>
        </p:spPr>
        <p:txBody>
          <a:bodyPr/>
          <a:lstStyle/>
          <a:p>
            <a:fld id="{2FAEEA71-5890-A74B-A010-B9BE6E8E4F2C}" type="slidenum">
              <a:rPr lang="sv-SE" smtClean="0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A5E7-0E8D-B244-8DAE-7E2579D9BD97}" type="datetimeFigureOut">
              <a:rPr lang="sv-SE" smtClean="0">
                <a:solidFill>
                  <a:srgbClr val="000000"/>
                </a:solidFill>
              </a:rPr>
              <a:pPr/>
              <a:t>2020-12-16</a:t>
            </a:fld>
            <a:endParaRPr lang="sv-SE">
              <a:solidFill>
                <a:srgbClr val="000000"/>
              </a:solidFill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72905" cy="365125"/>
          </a:xfrm>
          <a:prstGeom prst="rect">
            <a:avLst/>
          </a:prstGeom>
        </p:spPr>
        <p:txBody>
          <a:bodyPr/>
          <a:lstStyle/>
          <a:p>
            <a:fld id="{2FAEEA71-5890-A74B-A010-B9BE6E8E4F2C}" type="slidenum">
              <a:rPr lang="sv-SE" smtClean="0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A5E7-0E8D-B244-8DAE-7E2579D9BD97}" type="datetimeFigureOut">
              <a:rPr lang="sv-SE" smtClean="0">
                <a:solidFill>
                  <a:srgbClr val="000000"/>
                </a:solidFill>
              </a:rPr>
              <a:pPr/>
              <a:t>2020-12-16</a:t>
            </a:fld>
            <a:endParaRPr lang="sv-SE">
              <a:solidFill>
                <a:srgbClr val="000000"/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72905" cy="365125"/>
          </a:xfrm>
          <a:prstGeom prst="rect">
            <a:avLst/>
          </a:prstGeom>
        </p:spPr>
        <p:txBody>
          <a:bodyPr/>
          <a:lstStyle/>
          <a:p>
            <a:fld id="{2FAEEA71-5890-A74B-A010-B9BE6E8E4F2C}" type="slidenum">
              <a:rPr lang="sv-SE" smtClean="0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A5E7-0E8D-B244-8DAE-7E2579D9BD97}" type="datetimeFigureOut">
              <a:rPr lang="sv-SE" smtClean="0">
                <a:solidFill>
                  <a:srgbClr val="000000"/>
                </a:solidFill>
              </a:rPr>
              <a:pPr/>
              <a:t>2020-12-16</a:t>
            </a:fld>
            <a:endParaRPr lang="sv-SE">
              <a:solidFill>
                <a:srgbClr val="000000"/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72905" cy="365125"/>
          </a:xfrm>
          <a:prstGeom prst="rect">
            <a:avLst/>
          </a:prstGeom>
        </p:spPr>
        <p:txBody>
          <a:bodyPr/>
          <a:lstStyle/>
          <a:p>
            <a:fld id="{2FAEEA71-5890-A74B-A010-B9BE6E8E4F2C}" type="slidenum">
              <a:rPr lang="sv-SE" smtClean="0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A5E7-0E8D-B244-8DAE-7E2579D9BD97}" type="datetimeFigureOut">
              <a:rPr lang="sv-SE" smtClean="0">
                <a:solidFill>
                  <a:srgbClr val="000000"/>
                </a:solidFill>
              </a:rPr>
              <a:pPr/>
              <a:t>2020-12-16</a:t>
            </a:fld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72905" cy="365125"/>
          </a:xfrm>
          <a:prstGeom prst="rect">
            <a:avLst/>
          </a:prstGeom>
        </p:spPr>
        <p:txBody>
          <a:bodyPr/>
          <a:lstStyle/>
          <a:p>
            <a:fld id="{2FAEEA71-5890-A74B-A010-B9BE6E8E4F2C}" type="slidenum">
              <a:rPr lang="sv-SE" smtClean="0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8A90E-8475-EA45-A2AC-E0786B931681}" type="datetimeFigureOut">
              <a:rPr lang="sv-SE" smtClean="0"/>
              <a:t>2020-12-16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CC6E8-83D2-E748-A4E3-73960834B96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377921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A5E7-0E8D-B244-8DAE-7E2579D9BD97}" type="datetimeFigureOut">
              <a:rPr lang="sv-SE" smtClean="0">
                <a:solidFill>
                  <a:srgbClr val="000000"/>
                </a:solidFill>
              </a:rPr>
              <a:pPr/>
              <a:t>2020-12-16</a:t>
            </a:fld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72905" cy="365125"/>
          </a:xfrm>
          <a:prstGeom prst="rect">
            <a:avLst/>
          </a:prstGeom>
        </p:spPr>
        <p:txBody>
          <a:bodyPr/>
          <a:lstStyle/>
          <a:p>
            <a:fld id="{2FAEEA71-5890-A74B-A010-B9BE6E8E4F2C}" type="slidenum">
              <a:rPr lang="sv-SE" smtClean="0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innehåll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208368" cy="6867207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A5E7-0E8D-B244-8DAE-7E2579D9BD97}" type="datetimeFigureOut">
              <a:rPr lang="sv-SE" smtClean="0">
                <a:solidFill>
                  <a:srgbClr val="000000"/>
                </a:solidFill>
              </a:rPr>
              <a:pPr/>
              <a:t>2020-12-16</a:t>
            </a:fld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72905" cy="365125"/>
          </a:xfrm>
          <a:prstGeom prst="rect">
            <a:avLst/>
          </a:prstGeom>
        </p:spPr>
        <p:txBody>
          <a:bodyPr/>
          <a:lstStyle/>
          <a:p>
            <a:fld id="{2FAEEA71-5890-A74B-A010-B9BE6E8E4F2C}" type="slidenum">
              <a:rPr lang="sv-SE" smtClean="0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3505" y="5870992"/>
            <a:ext cx="1324863" cy="9962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innehåll 3"/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208368" cy="6867207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A5E7-0E8D-B244-8DAE-7E2579D9BD97}" type="datetimeFigureOut">
              <a:rPr lang="sv-SE" smtClean="0">
                <a:solidFill>
                  <a:srgbClr val="000000"/>
                </a:solidFill>
              </a:rPr>
              <a:pPr/>
              <a:t>2020-12-16</a:t>
            </a:fld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72905" cy="365125"/>
          </a:xfrm>
          <a:prstGeom prst="rect">
            <a:avLst/>
          </a:prstGeom>
        </p:spPr>
        <p:txBody>
          <a:bodyPr/>
          <a:lstStyle/>
          <a:p>
            <a:fld id="{2FAEEA71-5890-A74B-A010-B9BE6E8E4F2C}" type="slidenum">
              <a:rPr lang="sv-SE" smtClean="0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3505" y="5870992"/>
            <a:ext cx="1324863" cy="9962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A5E7-0E8D-B244-8DAE-7E2579D9BD97}" type="datetimeFigureOut">
              <a:rPr lang="sv-SE" smtClean="0">
                <a:solidFill>
                  <a:srgbClr val="000000"/>
                </a:solidFill>
              </a:rPr>
              <a:pPr/>
              <a:t>2020-12-16</a:t>
            </a:fld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72905" cy="365125"/>
          </a:xfrm>
          <a:prstGeom prst="rect">
            <a:avLst/>
          </a:prstGeom>
        </p:spPr>
        <p:txBody>
          <a:bodyPr/>
          <a:lstStyle/>
          <a:p>
            <a:fld id="{2FAEEA71-5890-A74B-A010-B9BE6E8E4F2C}" type="slidenum">
              <a:rPr lang="sv-SE" smtClean="0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A5E7-0E8D-B244-8DAE-7E2579D9BD97}" type="datetimeFigureOut">
              <a:rPr lang="sv-SE" smtClean="0">
                <a:solidFill>
                  <a:srgbClr val="000000"/>
                </a:solidFill>
              </a:rPr>
              <a:pPr/>
              <a:t>2020-12-16</a:t>
            </a:fld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72905" cy="365125"/>
          </a:xfrm>
          <a:prstGeom prst="rect">
            <a:avLst/>
          </a:prstGeom>
        </p:spPr>
        <p:txBody>
          <a:bodyPr/>
          <a:lstStyle/>
          <a:p>
            <a:fld id="{2FAEEA71-5890-A74B-A010-B9BE6E8E4F2C}" type="slidenum">
              <a:rPr lang="sv-SE" smtClean="0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A5E7-0E8D-B244-8DAE-7E2579D9BD97}" type="datetimeFigureOut">
              <a:rPr lang="sv-SE" smtClean="0">
                <a:solidFill>
                  <a:srgbClr val="000000"/>
                </a:solidFill>
              </a:rPr>
              <a:pPr/>
              <a:t>2020-12-16</a:t>
            </a:fld>
            <a:endParaRPr lang="sv-SE">
              <a:solidFill>
                <a:srgbClr val="000000"/>
              </a:solidFill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72905" cy="365125"/>
          </a:xfrm>
          <a:prstGeom prst="rect">
            <a:avLst/>
          </a:prstGeom>
        </p:spPr>
        <p:txBody>
          <a:bodyPr/>
          <a:lstStyle/>
          <a:p>
            <a:fld id="{2FAEEA71-5890-A74B-A010-B9BE6E8E4F2C}" type="slidenum">
              <a:rPr lang="sv-SE" smtClean="0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A5E7-0E8D-B244-8DAE-7E2579D9BD97}" type="datetimeFigureOut">
              <a:rPr lang="sv-SE" smtClean="0">
                <a:solidFill>
                  <a:srgbClr val="000000"/>
                </a:solidFill>
              </a:rPr>
              <a:pPr/>
              <a:t>2020-12-16</a:t>
            </a:fld>
            <a:endParaRPr lang="sv-SE">
              <a:solidFill>
                <a:srgbClr val="000000"/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72905" cy="365125"/>
          </a:xfrm>
          <a:prstGeom prst="rect">
            <a:avLst/>
          </a:prstGeom>
        </p:spPr>
        <p:txBody>
          <a:bodyPr/>
          <a:lstStyle/>
          <a:p>
            <a:fld id="{2FAEEA71-5890-A74B-A010-B9BE6E8E4F2C}" type="slidenum">
              <a:rPr lang="sv-SE" smtClean="0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A5E7-0E8D-B244-8DAE-7E2579D9BD97}" type="datetimeFigureOut">
              <a:rPr lang="sv-SE" smtClean="0">
                <a:solidFill>
                  <a:srgbClr val="000000"/>
                </a:solidFill>
              </a:rPr>
              <a:pPr/>
              <a:t>2020-12-16</a:t>
            </a:fld>
            <a:endParaRPr lang="sv-SE">
              <a:solidFill>
                <a:srgbClr val="000000"/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72905" cy="365125"/>
          </a:xfrm>
          <a:prstGeom prst="rect">
            <a:avLst/>
          </a:prstGeom>
        </p:spPr>
        <p:txBody>
          <a:bodyPr/>
          <a:lstStyle/>
          <a:p>
            <a:fld id="{2FAEEA71-5890-A74B-A010-B9BE6E8E4F2C}" type="slidenum">
              <a:rPr lang="sv-SE" smtClean="0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8A90E-8475-EA45-A2AC-E0786B931681}" type="datetimeFigureOut">
              <a:rPr lang="sv-SE" smtClean="0"/>
              <a:t>2020-12-16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CC6E8-83D2-E748-A4E3-73960834B96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60772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8A90E-8475-EA45-A2AC-E0786B931681}" type="datetimeFigureOut">
              <a:rPr lang="sv-SE" smtClean="0"/>
              <a:t>2020-12-16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CC6E8-83D2-E748-A4E3-73960834B96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88493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8A90E-8475-EA45-A2AC-E0786B931681}" type="datetimeFigureOut">
              <a:rPr lang="sv-SE" smtClean="0"/>
              <a:t>2020-12-16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CC6E8-83D2-E748-A4E3-73960834B96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4366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8A90E-8475-EA45-A2AC-E0786B931681}" type="datetimeFigureOut">
              <a:rPr lang="sv-SE" smtClean="0"/>
              <a:t>2020-12-16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CC6E8-83D2-E748-A4E3-73960834B96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04709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8A90E-8475-EA45-A2AC-E0786B931681}" type="datetimeFigureOut">
              <a:rPr lang="sv-SE" smtClean="0"/>
              <a:t>2020-12-16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CC6E8-83D2-E748-A4E3-73960834B96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62923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4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43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08A90E-8475-EA45-A2AC-E0786B931681}" type="datetimeFigureOut">
              <a:rPr lang="sv-SE" smtClean="0"/>
              <a:t>2020-12-16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CC6E8-83D2-E748-A4E3-73960834B96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13766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08368" cy="6867207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7C6A5E7-0E8D-B244-8DAE-7E2579D9BD97}" type="datetimeFigureOut">
              <a:rPr lang="sv-SE" smtClean="0">
                <a:solidFill>
                  <a:srgbClr val="000000"/>
                </a:solidFill>
              </a:rPr>
              <a:pPr/>
              <a:t>2020-12-16</a:t>
            </a:fld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sv-SE">
              <a:solidFill>
                <a:srgbClr val="000000"/>
              </a:solidFill>
            </a:endParaRPr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3505" y="5870992"/>
            <a:ext cx="1324863" cy="99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454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EE720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orient="horz" pos="3793">
          <p15:clr>
            <a:srgbClr val="F26B43"/>
          </p15:clr>
        </p15:guide>
        <p15:guide id="3" pos="3840">
          <p15:clr>
            <a:srgbClr val="F26B43"/>
          </p15:clr>
        </p15:guide>
        <p15:guide id="4" pos="6947">
          <p15:clr>
            <a:srgbClr val="F26B43"/>
          </p15:clr>
        </p15:guide>
        <p15:guide id="5" pos="760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08368" cy="6867207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7C6A5E7-0E8D-B244-8DAE-7E2579D9BD97}" type="datetimeFigureOut">
              <a:rPr lang="sv-SE" smtClean="0">
                <a:solidFill>
                  <a:srgbClr val="000000"/>
                </a:solidFill>
              </a:rPr>
              <a:pPr/>
              <a:t>2020-12-16</a:t>
            </a:fld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sv-SE">
              <a:solidFill>
                <a:srgbClr val="000000"/>
              </a:solidFill>
            </a:endParaRPr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3505" y="5870992"/>
            <a:ext cx="1324863" cy="99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371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EE720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orient="horz" pos="3793">
          <p15:clr>
            <a:srgbClr val="F26B43"/>
          </p15:clr>
        </p15:guide>
        <p15:guide id="3" pos="3840">
          <p15:clr>
            <a:srgbClr val="F26B43"/>
          </p15:clr>
        </p15:guide>
        <p15:guide id="4" pos="6947">
          <p15:clr>
            <a:srgbClr val="F26B43"/>
          </p15:clr>
        </p15:guide>
        <p15:guide id="5" pos="760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08368" cy="6867207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7C6A5E7-0E8D-B244-8DAE-7E2579D9BD97}" type="datetimeFigureOut">
              <a:rPr lang="sv-SE" smtClean="0">
                <a:solidFill>
                  <a:srgbClr val="000000"/>
                </a:solidFill>
              </a:rPr>
              <a:pPr/>
              <a:t>2020-12-16</a:t>
            </a:fld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sv-SE">
              <a:solidFill>
                <a:srgbClr val="000000"/>
              </a:solidFill>
            </a:endParaRPr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3505" y="5870992"/>
            <a:ext cx="1324863" cy="99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988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EE720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orient="horz" pos="3793">
          <p15:clr>
            <a:srgbClr val="F26B43"/>
          </p15:clr>
        </p15:guide>
        <p15:guide id="3" pos="3840">
          <p15:clr>
            <a:srgbClr val="F26B43"/>
          </p15:clr>
        </p15:guide>
        <p15:guide id="4" pos="6947">
          <p15:clr>
            <a:srgbClr val="F26B43"/>
          </p15:clr>
        </p15:guide>
        <p15:guide id="5" pos="7605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08368" cy="6867207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7C6A5E7-0E8D-B244-8DAE-7E2579D9BD97}" type="datetimeFigureOut">
              <a:rPr lang="sv-SE" smtClean="0">
                <a:solidFill>
                  <a:srgbClr val="000000"/>
                </a:solidFill>
              </a:rPr>
              <a:pPr/>
              <a:t>2020-12-16</a:t>
            </a:fld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sv-SE">
              <a:solidFill>
                <a:srgbClr val="000000"/>
              </a:solidFill>
            </a:endParaRPr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3505" y="5870992"/>
            <a:ext cx="1324863" cy="99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88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EE720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orient="horz" pos="3793">
          <p15:clr>
            <a:srgbClr val="F26B43"/>
          </p15:clr>
        </p15:guide>
        <p15:guide id="3" pos="3840">
          <p15:clr>
            <a:srgbClr val="F26B43"/>
          </p15:clr>
        </p15:guide>
        <p15:guide id="4" pos="6947">
          <p15:clr>
            <a:srgbClr val="F26B43"/>
          </p15:clr>
        </p15:guide>
        <p15:guide id="5" pos="760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utomhus, gräs, natur, vatten&#10;&#10;Automatiskt genererad beskrivning">
            <a:extLst>
              <a:ext uri="{FF2B5EF4-FFF2-40B4-BE49-F238E27FC236}">
                <a16:creationId xmlns:a16="http://schemas.microsoft.com/office/drawing/2014/main" id="{905C0517-5AE0-944B-BD53-96E4A5427F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91242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63964FD1-C72C-E146-A315-D03017008EB9}"/>
              </a:ext>
            </a:extLst>
          </p:cNvPr>
          <p:cNvSpPr/>
          <p:nvPr/>
        </p:nvSpPr>
        <p:spPr>
          <a:xfrm>
            <a:off x="-424543" y="1082268"/>
            <a:ext cx="7896581" cy="2999875"/>
          </a:xfrm>
          <a:prstGeom prst="rect">
            <a:avLst/>
          </a:prstGeom>
          <a:solidFill>
            <a:schemeClr val="tx1">
              <a:alpha val="0"/>
            </a:schemeClr>
          </a:solidFill>
          <a:ln w="41275">
            <a:solidFill>
              <a:srgbClr val="FFD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7907614-CF97-DB4C-AED7-0AB73A7CC9F9}"/>
              </a:ext>
            </a:extLst>
          </p:cNvPr>
          <p:cNvSpPr/>
          <p:nvPr/>
        </p:nvSpPr>
        <p:spPr>
          <a:xfrm>
            <a:off x="441070" y="1082268"/>
            <a:ext cx="7160474" cy="2999875"/>
          </a:xfrm>
          <a:prstGeom prst="rect">
            <a:avLst/>
          </a:prstGeom>
        </p:spPr>
        <p:txBody>
          <a:bodyPr wrap="square" tIns="46800" anchor="ctr" anchorCtr="0">
            <a:noAutofit/>
          </a:bodyPr>
          <a:lstStyle/>
          <a:p>
            <a:r>
              <a:rPr lang="sv-S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december 2020</a:t>
            </a:r>
          </a:p>
          <a:p>
            <a:r>
              <a:rPr lang="sv-S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Infrastrukturdepartementets hearing om </a:t>
            </a:r>
            <a:br>
              <a:rPr lang="sv-S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viktiga utmaningar inför nästa nationella plan</a:t>
            </a:r>
          </a:p>
          <a:p>
            <a:endParaRPr lang="sv-S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sv-S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Åsa Ågren Wikström (M), Region Västerbotten</a:t>
            </a:r>
          </a:p>
          <a:p>
            <a:pPr>
              <a:lnSpc>
                <a:spcPct val="150000"/>
              </a:lnSpc>
            </a:pPr>
            <a:r>
              <a:rPr lang="sv-S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Glenn Nordlund (S), Region Västernorrland</a:t>
            </a:r>
          </a:p>
          <a:p>
            <a:pPr>
              <a:lnSpc>
                <a:spcPct val="150000"/>
              </a:lnSpc>
            </a:pPr>
            <a:r>
              <a:rPr lang="sv-S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Elvy Söderström (S), ordförande </a:t>
            </a:r>
            <a:r>
              <a:rPr lang="sv-SE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Botniska</a:t>
            </a:r>
            <a:r>
              <a:rPr lang="sv-S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korridoren</a:t>
            </a:r>
          </a:p>
          <a:p>
            <a:pPr>
              <a:lnSpc>
                <a:spcPct val="150000"/>
              </a:lnSpc>
            </a:pPr>
            <a:r>
              <a:rPr lang="sv-S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Joakim Berg, projektledare </a:t>
            </a:r>
            <a:r>
              <a:rPr lang="sv-SE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Botniska</a:t>
            </a:r>
            <a:r>
              <a:rPr lang="sv-S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korridoren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7780FD76-764F-4F41-BFF5-D7894534EF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6220" y="5489912"/>
            <a:ext cx="2466769" cy="112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316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Bildobjekt 32" descr="En bild som visar text, plattform, tåg, station&#10;&#10;Automatiskt genererad beskrivning">
            <a:extLst>
              <a:ext uri="{FF2B5EF4-FFF2-40B4-BE49-F238E27FC236}">
                <a16:creationId xmlns:a16="http://schemas.microsoft.com/office/drawing/2014/main" id="{A63346CE-9FAD-3240-87F0-700C1E0BBB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4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78789" y="-24279"/>
            <a:ext cx="12511765" cy="6882279"/>
          </a:xfrm>
          <a:prstGeom prst="rect">
            <a:avLst/>
          </a:prstGeom>
        </p:spPr>
      </p:pic>
      <p:sp>
        <p:nvSpPr>
          <p:cNvPr id="24" name="textruta 23"/>
          <p:cNvSpPr txBox="1"/>
          <p:nvPr/>
        </p:nvSpPr>
        <p:spPr>
          <a:xfrm>
            <a:off x="8892777" y="3998680"/>
            <a:ext cx="2630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1 timme</a:t>
            </a:r>
          </a:p>
        </p:txBody>
      </p:sp>
      <p:pic>
        <p:nvPicPr>
          <p:cNvPr id="48" name="Bildobjekt 47"/>
          <p:cNvPicPr>
            <a:picLocks noChangeAspect="1"/>
          </p:cNvPicPr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3132" y="0"/>
            <a:ext cx="8869772" cy="6889636"/>
          </a:xfrm>
          <a:prstGeom prst="rect">
            <a:avLst/>
          </a:prstGeom>
        </p:spPr>
      </p:pic>
      <p:sp>
        <p:nvSpPr>
          <p:cNvPr id="91" name="Parallellogram 90"/>
          <p:cNvSpPr/>
          <p:nvPr/>
        </p:nvSpPr>
        <p:spPr>
          <a:xfrm>
            <a:off x="-593129" y="-527844"/>
            <a:ext cx="2212778" cy="2939243"/>
          </a:xfrm>
          <a:prstGeom prst="parallelogram">
            <a:avLst/>
          </a:prstGeom>
          <a:solidFill>
            <a:srgbClr val="2C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Rektangel 20"/>
          <p:cNvSpPr/>
          <p:nvPr/>
        </p:nvSpPr>
        <p:spPr>
          <a:xfrm>
            <a:off x="8069792" y="0"/>
            <a:ext cx="4122209" cy="6889637"/>
          </a:xfrm>
          <a:prstGeom prst="rect">
            <a:avLst/>
          </a:prstGeom>
          <a:solidFill>
            <a:srgbClr val="2C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Ellips 4"/>
          <p:cNvSpPr/>
          <p:nvPr/>
        </p:nvSpPr>
        <p:spPr>
          <a:xfrm>
            <a:off x="2739291" y="1873385"/>
            <a:ext cx="1273291" cy="1273292"/>
          </a:xfrm>
          <a:prstGeom prst="ellipse">
            <a:avLst/>
          </a:prstGeom>
          <a:solidFill>
            <a:srgbClr val="8AB3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500" dirty="0"/>
          </a:p>
        </p:txBody>
      </p:sp>
      <p:sp>
        <p:nvSpPr>
          <p:cNvPr id="6" name="Rektangel 5"/>
          <p:cNvSpPr/>
          <p:nvPr/>
        </p:nvSpPr>
        <p:spPr>
          <a:xfrm>
            <a:off x="2665754" y="2038312"/>
            <a:ext cx="142036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2200" dirty="0"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Umeå</a:t>
            </a:r>
          </a:p>
        </p:txBody>
      </p:sp>
      <p:sp>
        <p:nvSpPr>
          <p:cNvPr id="7" name="Ellips 6"/>
          <p:cNvSpPr/>
          <p:nvPr/>
        </p:nvSpPr>
        <p:spPr>
          <a:xfrm>
            <a:off x="1392463" y="3511366"/>
            <a:ext cx="1273291" cy="1273292"/>
          </a:xfrm>
          <a:prstGeom prst="ellipse">
            <a:avLst/>
          </a:prstGeom>
          <a:solidFill>
            <a:srgbClr val="8AB3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8AB3CA"/>
              </a:solidFill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1242226" y="3747319"/>
            <a:ext cx="1561715" cy="830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2200" dirty="0"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Sundsvall</a:t>
            </a:r>
          </a:p>
          <a:p>
            <a:pPr algn="ctr"/>
            <a:endParaRPr lang="sv-SE" sz="2400" dirty="0">
              <a:latin typeface="Arial" panose="020B0604020202020204" pitchFamily="34" charset="0"/>
              <a:ea typeface="Avenir Book" charset="0"/>
              <a:cs typeface="Arial" panose="020B0604020202020204" pitchFamily="34" charset="0"/>
            </a:endParaRPr>
          </a:p>
        </p:txBody>
      </p:sp>
      <p:sp>
        <p:nvSpPr>
          <p:cNvPr id="9" name="Ellips 8"/>
          <p:cNvSpPr/>
          <p:nvPr/>
        </p:nvSpPr>
        <p:spPr>
          <a:xfrm>
            <a:off x="1080267" y="5149347"/>
            <a:ext cx="1375154" cy="1375154"/>
          </a:xfrm>
          <a:prstGeom prst="ellipse">
            <a:avLst/>
          </a:prstGeom>
          <a:solidFill>
            <a:srgbClr val="8AB3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9"/>
          <p:cNvSpPr/>
          <p:nvPr/>
        </p:nvSpPr>
        <p:spPr>
          <a:xfrm>
            <a:off x="1035053" y="5365205"/>
            <a:ext cx="142036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2200" dirty="0"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Gävle</a:t>
            </a:r>
          </a:p>
        </p:txBody>
      </p:sp>
      <p:sp>
        <p:nvSpPr>
          <p:cNvPr id="11" name="Rektangel 10"/>
          <p:cNvSpPr/>
          <p:nvPr/>
        </p:nvSpPr>
        <p:spPr>
          <a:xfrm>
            <a:off x="2726559" y="2411400"/>
            <a:ext cx="12987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2400" dirty="0"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150 000</a:t>
            </a:r>
          </a:p>
        </p:txBody>
      </p:sp>
      <p:sp>
        <p:nvSpPr>
          <p:cNvPr id="12" name="Rektangel 11"/>
          <p:cNvSpPr/>
          <p:nvPr/>
        </p:nvSpPr>
        <p:spPr>
          <a:xfrm>
            <a:off x="1379731" y="4110174"/>
            <a:ext cx="12987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2400" dirty="0"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150 000</a:t>
            </a:r>
          </a:p>
        </p:txBody>
      </p:sp>
      <p:sp>
        <p:nvSpPr>
          <p:cNvPr id="13" name="Rektangel 12"/>
          <p:cNvSpPr/>
          <p:nvPr/>
        </p:nvSpPr>
        <p:spPr>
          <a:xfrm>
            <a:off x="1095860" y="5782226"/>
            <a:ext cx="12987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2400" dirty="0"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162 000</a:t>
            </a:r>
          </a:p>
        </p:txBody>
      </p:sp>
      <p:sp>
        <p:nvSpPr>
          <p:cNvPr id="14" name="Rektangel 13"/>
          <p:cNvSpPr/>
          <p:nvPr/>
        </p:nvSpPr>
        <p:spPr>
          <a:xfrm>
            <a:off x="2724033" y="2411399"/>
            <a:ext cx="12987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2400" dirty="0"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310 000</a:t>
            </a:r>
          </a:p>
        </p:txBody>
      </p:sp>
      <p:sp>
        <p:nvSpPr>
          <p:cNvPr id="15" name="Rektangel 14"/>
          <p:cNvSpPr/>
          <p:nvPr/>
        </p:nvSpPr>
        <p:spPr>
          <a:xfrm>
            <a:off x="1379558" y="4106142"/>
            <a:ext cx="12987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2400" dirty="0"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230 000</a:t>
            </a:r>
          </a:p>
        </p:txBody>
      </p:sp>
      <p:sp>
        <p:nvSpPr>
          <p:cNvPr id="16" name="Rektangel 15"/>
          <p:cNvSpPr/>
          <p:nvPr/>
        </p:nvSpPr>
        <p:spPr>
          <a:xfrm>
            <a:off x="1098643" y="5782225"/>
            <a:ext cx="12987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2400" dirty="0"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270 000</a:t>
            </a:r>
          </a:p>
        </p:txBody>
      </p:sp>
      <p:sp>
        <p:nvSpPr>
          <p:cNvPr id="17" name="Ellips 16"/>
          <p:cNvSpPr/>
          <p:nvPr/>
        </p:nvSpPr>
        <p:spPr>
          <a:xfrm>
            <a:off x="3734653" y="201888"/>
            <a:ext cx="1273291" cy="1273292"/>
          </a:xfrm>
          <a:prstGeom prst="ellipse">
            <a:avLst/>
          </a:prstGeom>
          <a:solidFill>
            <a:srgbClr val="8AB3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500" dirty="0"/>
          </a:p>
        </p:txBody>
      </p:sp>
      <p:sp>
        <p:nvSpPr>
          <p:cNvPr id="18" name="Rektangel 17"/>
          <p:cNvSpPr/>
          <p:nvPr/>
        </p:nvSpPr>
        <p:spPr>
          <a:xfrm>
            <a:off x="3661116" y="366815"/>
            <a:ext cx="142036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2200" dirty="0"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Luleå</a:t>
            </a:r>
          </a:p>
        </p:txBody>
      </p:sp>
      <p:sp>
        <p:nvSpPr>
          <p:cNvPr id="19" name="Rektangel 18"/>
          <p:cNvSpPr/>
          <p:nvPr/>
        </p:nvSpPr>
        <p:spPr>
          <a:xfrm>
            <a:off x="3721921" y="739903"/>
            <a:ext cx="12987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2400" dirty="0"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120 000</a:t>
            </a:r>
          </a:p>
        </p:txBody>
      </p:sp>
      <p:sp>
        <p:nvSpPr>
          <p:cNvPr id="20" name="Rektangel 19"/>
          <p:cNvSpPr/>
          <p:nvPr/>
        </p:nvSpPr>
        <p:spPr>
          <a:xfrm>
            <a:off x="3717958" y="739902"/>
            <a:ext cx="12987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2400" dirty="0"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256 000</a:t>
            </a:r>
          </a:p>
        </p:txBody>
      </p:sp>
      <p:sp>
        <p:nvSpPr>
          <p:cNvPr id="2" name="textruta 1"/>
          <p:cNvSpPr txBox="1"/>
          <p:nvPr/>
        </p:nvSpPr>
        <p:spPr>
          <a:xfrm>
            <a:off x="8892778" y="5390950"/>
            <a:ext cx="2630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2 timmar</a:t>
            </a:r>
          </a:p>
        </p:txBody>
      </p:sp>
      <p:sp>
        <p:nvSpPr>
          <p:cNvPr id="22" name="textruta 21"/>
          <p:cNvSpPr txBox="1"/>
          <p:nvPr/>
        </p:nvSpPr>
        <p:spPr>
          <a:xfrm>
            <a:off x="8884425" y="3488452"/>
            <a:ext cx="2630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2,5 timmar</a:t>
            </a:r>
          </a:p>
        </p:txBody>
      </p:sp>
      <p:sp>
        <p:nvSpPr>
          <p:cNvPr id="23" name="textruta 22"/>
          <p:cNvSpPr txBox="1"/>
          <p:nvPr/>
        </p:nvSpPr>
        <p:spPr>
          <a:xfrm>
            <a:off x="8882137" y="1566969"/>
            <a:ext cx="2630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4 timmar</a:t>
            </a:r>
          </a:p>
        </p:txBody>
      </p:sp>
      <p:sp>
        <p:nvSpPr>
          <p:cNvPr id="25" name="textruta 24"/>
          <p:cNvSpPr txBox="1"/>
          <p:nvPr/>
        </p:nvSpPr>
        <p:spPr>
          <a:xfrm>
            <a:off x="8884426" y="2733391"/>
            <a:ext cx="2630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1,5 timme</a:t>
            </a:r>
          </a:p>
        </p:txBody>
      </p:sp>
      <p:sp>
        <p:nvSpPr>
          <p:cNvPr id="26" name="textruta 25"/>
          <p:cNvSpPr txBox="1"/>
          <p:nvPr/>
        </p:nvSpPr>
        <p:spPr>
          <a:xfrm>
            <a:off x="8882136" y="1344083"/>
            <a:ext cx="2630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2 timmar</a:t>
            </a:r>
          </a:p>
        </p:txBody>
      </p:sp>
      <p:sp>
        <p:nvSpPr>
          <p:cNvPr id="27" name="Rektangel 26"/>
          <p:cNvSpPr/>
          <p:nvPr/>
        </p:nvSpPr>
        <p:spPr>
          <a:xfrm>
            <a:off x="8884426" y="685542"/>
            <a:ext cx="26308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2400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Luleå</a:t>
            </a:r>
          </a:p>
        </p:txBody>
      </p:sp>
      <p:sp>
        <p:nvSpPr>
          <p:cNvPr id="29" name="Rektangel 28"/>
          <p:cNvSpPr/>
          <p:nvPr/>
        </p:nvSpPr>
        <p:spPr>
          <a:xfrm>
            <a:off x="8879833" y="2484591"/>
            <a:ext cx="30358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2400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Umeå // Östersund</a:t>
            </a:r>
          </a:p>
        </p:txBody>
      </p:sp>
      <p:sp>
        <p:nvSpPr>
          <p:cNvPr id="30" name="Rektangel 29"/>
          <p:cNvSpPr/>
          <p:nvPr/>
        </p:nvSpPr>
        <p:spPr>
          <a:xfrm>
            <a:off x="8879833" y="4431824"/>
            <a:ext cx="26308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2400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Sundsvall</a:t>
            </a:r>
          </a:p>
        </p:txBody>
      </p:sp>
      <p:sp>
        <p:nvSpPr>
          <p:cNvPr id="31" name="Rektangel 30"/>
          <p:cNvSpPr/>
          <p:nvPr/>
        </p:nvSpPr>
        <p:spPr>
          <a:xfrm>
            <a:off x="8892396" y="6330959"/>
            <a:ext cx="26233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2400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Gävle</a:t>
            </a:r>
          </a:p>
        </p:txBody>
      </p:sp>
      <p:cxnSp>
        <p:nvCxnSpPr>
          <p:cNvPr id="37" name="Rak pil 36"/>
          <p:cNvCxnSpPr/>
          <p:nvPr/>
        </p:nvCxnSpPr>
        <p:spPr>
          <a:xfrm>
            <a:off x="10179694" y="2032838"/>
            <a:ext cx="0" cy="498904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ak pil 39"/>
          <p:cNvCxnSpPr/>
          <p:nvPr/>
        </p:nvCxnSpPr>
        <p:spPr>
          <a:xfrm>
            <a:off x="10177113" y="3956668"/>
            <a:ext cx="0" cy="498904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ak pil 40"/>
          <p:cNvCxnSpPr/>
          <p:nvPr/>
        </p:nvCxnSpPr>
        <p:spPr>
          <a:xfrm>
            <a:off x="10177113" y="5832055"/>
            <a:ext cx="0" cy="498904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ak pil 41"/>
          <p:cNvCxnSpPr/>
          <p:nvPr/>
        </p:nvCxnSpPr>
        <p:spPr>
          <a:xfrm rot="10800000">
            <a:off x="10177113" y="4909291"/>
            <a:ext cx="0" cy="498904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Rak pil 42"/>
          <p:cNvCxnSpPr/>
          <p:nvPr/>
        </p:nvCxnSpPr>
        <p:spPr>
          <a:xfrm rot="10800000">
            <a:off x="10186499" y="2961733"/>
            <a:ext cx="0" cy="498904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Rak pil 43"/>
          <p:cNvCxnSpPr/>
          <p:nvPr/>
        </p:nvCxnSpPr>
        <p:spPr>
          <a:xfrm rot="10800000">
            <a:off x="10179486" y="1136158"/>
            <a:ext cx="0" cy="498904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ruta 48">
            <a:extLst>
              <a:ext uri="{FF2B5EF4-FFF2-40B4-BE49-F238E27FC236}">
                <a16:creationId xmlns:a16="http://schemas.microsoft.com/office/drawing/2014/main" id="{26B85DC2-2827-9C40-8D80-5EF3248E7D05}"/>
              </a:ext>
            </a:extLst>
          </p:cNvPr>
          <p:cNvSpPr txBox="1"/>
          <p:nvPr/>
        </p:nvSpPr>
        <p:spPr>
          <a:xfrm>
            <a:off x="8884426" y="3999701"/>
            <a:ext cx="2630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1 timme</a:t>
            </a:r>
          </a:p>
        </p:txBody>
      </p:sp>
      <p:sp>
        <p:nvSpPr>
          <p:cNvPr id="3" name="textruta 2"/>
          <p:cNvSpPr txBox="1"/>
          <p:nvPr/>
        </p:nvSpPr>
        <p:spPr>
          <a:xfrm>
            <a:off x="86432" y="-14023"/>
            <a:ext cx="27724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400" dirty="0">
                <a:solidFill>
                  <a:schemeClr val="bg1"/>
                </a:solidFill>
                <a:latin typeface="Raleway Black" panose="020B0503030101060003" pitchFamily="34" charset="77"/>
                <a:ea typeface="Avenir Book" charset="0"/>
                <a:cs typeface="Arial" panose="020B0604020202020204" pitchFamily="34" charset="0"/>
              </a:rPr>
              <a:t>Idag:</a:t>
            </a:r>
            <a:endParaRPr lang="sv-SE" sz="3200" dirty="0">
              <a:solidFill>
                <a:schemeClr val="bg1"/>
              </a:solidFill>
              <a:latin typeface="Raleway Black" panose="020B0503030101060003" pitchFamily="34" charset="77"/>
              <a:ea typeface="Avenir Book" charset="0"/>
              <a:cs typeface="Arial" panose="020B0604020202020204" pitchFamily="34" charset="0"/>
            </a:endParaRPr>
          </a:p>
        </p:txBody>
      </p:sp>
      <p:sp>
        <p:nvSpPr>
          <p:cNvPr id="32" name="textruta 31"/>
          <p:cNvSpPr txBox="1"/>
          <p:nvPr/>
        </p:nvSpPr>
        <p:spPr>
          <a:xfrm>
            <a:off x="8027818" y="-19061"/>
            <a:ext cx="4200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400" dirty="0">
                <a:solidFill>
                  <a:schemeClr val="bg1"/>
                </a:solidFill>
                <a:latin typeface="Raleway Black" panose="020B0503030101060003" pitchFamily="34" charset="77"/>
                <a:ea typeface="Avenir Book" charset="0"/>
                <a:cs typeface="Arial" panose="020B0604020202020204" pitchFamily="34" charset="0"/>
              </a:rPr>
              <a:t>Restider</a:t>
            </a:r>
            <a:endParaRPr lang="sv-SE" sz="3200" dirty="0">
              <a:solidFill>
                <a:schemeClr val="bg1"/>
              </a:solidFill>
              <a:latin typeface="Raleway Black" panose="020B0503030101060003" pitchFamily="34" charset="77"/>
              <a:ea typeface="Avenir Book" charset="0"/>
              <a:cs typeface="Arial" panose="020B0604020202020204" pitchFamily="34" charset="0"/>
            </a:endParaRPr>
          </a:p>
        </p:txBody>
      </p:sp>
      <p:sp>
        <p:nvSpPr>
          <p:cNvPr id="92" name="textruta 91"/>
          <p:cNvSpPr txBox="1"/>
          <p:nvPr/>
        </p:nvSpPr>
        <p:spPr>
          <a:xfrm>
            <a:off x="90395" y="-19061"/>
            <a:ext cx="30380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400" dirty="0">
                <a:solidFill>
                  <a:schemeClr val="bg1"/>
                </a:solidFill>
                <a:latin typeface="Raleway Black" panose="020B0503030101060003" pitchFamily="34" charset="77"/>
                <a:ea typeface="Avenir Book" charset="0"/>
                <a:cs typeface="Arial" panose="020B0604020202020204" pitchFamily="34" charset="0"/>
              </a:rPr>
              <a:t>Imorgon:</a:t>
            </a:r>
            <a:endParaRPr lang="sv-SE" sz="3200" dirty="0">
              <a:solidFill>
                <a:schemeClr val="bg1"/>
              </a:solidFill>
              <a:latin typeface="Raleway Black" panose="020B0503030101060003" pitchFamily="34" charset="77"/>
              <a:ea typeface="Avenir Book" charset="0"/>
              <a:cs typeface="Arial" panose="020B0604020202020204" pitchFamily="34" charset="0"/>
            </a:endParaRPr>
          </a:p>
        </p:txBody>
      </p:sp>
      <p:sp>
        <p:nvSpPr>
          <p:cNvPr id="50" name="textruta 49"/>
          <p:cNvSpPr txBox="1"/>
          <p:nvPr/>
        </p:nvSpPr>
        <p:spPr>
          <a:xfrm>
            <a:off x="7825749" y="-24279"/>
            <a:ext cx="4635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400" b="1" dirty="0">
                <a:solidFill>
                  <a:schemeClr val="bg1"/>
                </a:solidFill>
                <a:latin typeface="Raleway Black" panose="020B0503030101060003" pitchFamily="34" charset="77"/>
                <a:ea typeface="Avenir Book" charset="0"/>
                <a:cs typeface="Arial" panose="020B0604020202020204" pitchFamily="34" charset="0"/>
              </a:rPr>
              <a:t>Nya restider</a:t>
            </a:r>
            <a:endParaRPr lang="sv-SE" sz="3200" b="1" dirty="0">
              <a:solidFill>
                <a:schemeClr val="bg1"/>
              </a:solidFill>
              <a:latin typeface="Raleway Black" panose="020B0503030101060003" pitchFamily="34" charset="77"/>
              <a:ea typeface="Avenir Book" charset="0"/>
              <a:cs typeface="Arial" panose="020B0604020202020204" pitchFamily="34" charset="0"/>
            </a:endParaRPr>
          </a:p>
        </p:txBody>
      </p:sp>
      <p:sp>
        <p:nvSpPr>
          <p:cNvPr id="47" name="Ellips 46">
            <a:extLst>
              <a:ext uri="{FF2B5EF4-FFF2-40B4-BE49-F238E27FC236}">
                <a16:creationId xmlns:a16="http://schemas.microsoft.com/office/drawing/2014/main" id="{622F4DBD-CFF0-BA48-8BC6-DC1E3EB3AE5E}"/>
              </a:ext>
            </a:extLst>
          </p:cNvPr>
          <p:cNvSpPr/>
          <p:nvPr/>
        </p:nvSpPr>
        <p:spPr>
          <a:xfrm>
            <a:off x="341643" y="2763156"/>
            <a:ext cx="987483" cy="984162"/>
          </a:xfrm>
          <a:prstGeom prst="ellipse">
            <a:avLst/>
          </a:prstGeom>
          <a:solidFill>
            <a:srgbClr val="8AB3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8AB3CA"/>
              </a:solidFill>
            </a:endParaRPr>
          </a:p>
        </p:txBody>
      </p:sp>
      <p:sp>
        <p:nvSpPr>
          <p:cNvPr id="52" name="Rektangel 51">
            <a:extLst>
              <a:ext uri="{FF2B5EF4-FFF2-40B4-BE49-F238E27FC236}">
                <a16:creationId xmlns:a16="http://schemas.microsoft.com/office/drawing/2014/main" id="{025DC5DD-C526-5547-BEB2-82304E2C15CB}"/>
              </a:ext>
            </a:extLst>
          </p:cNvPr>
          <p:cNvSpPr/>
          <p:nvPr/>
        </p:nvSpPr>
        <p:spPr>
          <a:xfrm>
            <a:off x="-243951" y="2809697"/>
            <a:ext cx="21721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2400" dirty="0"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Östersund</a:t>
            </a:r>
          </a:p>
          <a:p>
            <a:pPr algn="ctr"/>
            <a:endParaRPr lang="sv-SE" sz="2400" b="1" dirty="0">
              <a:latin typeface="Arial" panose="020B0604020202020204" pitchFamily="34" charset="0"/>
              <a:ea typeface="Avenir Book" charset="0"/>
              <a:cs typeface="Arial" panose="020B0604020202020204" pitchFamily="34" charset="0"/>
            </a:endParaRPr>
          </a:p>
        </p:txBody>
      </p:sp>
      <p:sp>
        <p:nvSpPr>
          <p:cNvPr id="53" name="Rektangel 52">
            <a:extLst>
              <a:ext uri="{FF2B5EF4-FFF2-40B4-BE49-F238E27FC236}">
                <a16:creationId xmlns:a16="http://schemas.microsoft.com/office/drawing/2014/main" id="{F9E2A7AF-73F6-3740-B5E6-3FA6126CB137}"/>
              </a:ext>
            </a:extLst>
          </p:cNvPr>
          <p:cNvSpPr/>
          <p:nvPr/>
        </p:nvSpPr>
        <p:spPr>
          <a:xfrm>
            <a:off x="192767" y="3127919"/>
            <a:ext cx="12987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2400" dirty="0"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102 000</a:t>
            </a:r>
          </a:p>
        </p:txBody>
      </p:sp>
      <p:sp>
        <p:nvSpPr>
          <p:cNvPr id="54" name="Rektangel 53">
            <a:extLst>
              <a:ext uri="{FF2B5EF4-FFF2-40B4-BE49-F238E27FC236}">
                <a16:creationId xmlns:a16="http://schemas.microsoft.com/office/drawing/2014/main" id="{50989C16-C81A-A14A-A269-BE1835A29500}"/>
              </a:ext>
            </a:extLst>
          </p:cNvPr>
          <p:cNvSpPr/>
          <p:nvPr/>
        </p:nvSpPr>
        <p:spPr>
          <a:xfrm>
            <a:off x="274244" y="3127918"/>
            <a:ext cx="11272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2400" dirty="0"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96 000</a:t>
            </a:r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CD01DCF1-580B-EF47-9DFA-907E0CA5A048}"/>
              </a:ext>
            </a:extLst>
          </p:cNvPr>
          <p:cNvSpPr txBox="1"/>
          <p:nvPr/>
        </p:nvSpPr>
        <p:spPr>
          <a:xfrm>
            <a:off x="2590800" y="-4622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2739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0" presetClass="exit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1500"/>
                            </p:stCondLst>
                            <p:childTnLst>
                              <p:par>
                                <p:cTn id="9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7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9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1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5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7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3.33333E-6 L -0.00013 -0.00625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324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255 L -0.00026 -0.06088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17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33333E-6 L -0.00156 -0.06852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3426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96296E-6 L 0.00078 -0.06944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4144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44444E-6 L 0.00078 -0.1405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7037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11111E-6 L -0.00078 -0.15324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7662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0.00065 -0.17152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8588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0.00078 -0.2294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11481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-0.00156 -0.24305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5500"/>
                            </p:stCondLst>
                            <p:childTnLst>
                              <p:par>
                                <p:cTn id="1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6500"/>
                            </p:stCondLst>
                            <p:childTnLst>
                              <p:par>
                                <p:cTn id="17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4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75000" y="175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66000" y="166000"/>
                                    </p:animScale>
                                  </p:childTnLst>
                                </p:cTn>
                              </p:par>
                              <p:par>
                                <p:cTn id="17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75000" y="175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0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3000" y="153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2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" grpId="0" animBg="1"/>
      <p:bldP spid="5" grpId="1" animBg="1"/>
      <p:bldP spid="6" grpId="0"/>
      <p:bldP spid="7" grpId="0" animBg="1"/>
      <p:bldP spid="7" grpId="1" animBg="1"/>
      <p:bldP spid="8" grpId="0"/>
      <p:bldP spid="9" grpId="0" animBg="1"/>
      <p:bldP spid="9" grpId="1" animBg="1"/>
      <p:bldP spid="10" grpId="0"/>
      <p:bldP spid="11" grpId="0"/>
      <p:bldP spid="11" grpId="1"/>
      <p:bldP spid="12" grpId="0"/>
      <p:bldP spid="12" grpId="1"/>
      <p:bldP spid="13" grpId="0"/>
      <p:bldP spid="13" grpId="1"/>
      <p:bldP spid="14" grpId="0"/>
      <p:bldP spid="15" grpId="0"/>
      <p:bldP spid="16" grpId="0"/>
      <p:bldP spid="17" grpId="0" animBg="1"/>
      <p:bldP spid="17" grpId="1" animBg="1"/>
      <p:bldP spid="18" grpId="0"/>
      <p:bldP spid="19" grpId="0"/>
      <p:bldP spid="19" grpId="1"/>
      <p:bldP spid="20" grpId="0"/>
      <p:bldP spid="2" grpId="0"/>
      <p:bldP spid="2" grpId="1"/>
      <p:bldP spid="22" grpId="0"/>
      <p:bldP spid="22" grpId="1"/>
      <p:bldP spid="23" grpId="0"/>
      <p:bldP spid="23" grpId="1"/>
      <p:bldP spid="25" grpId="0"/>
      <p:bldP spid="26" grpId="0"/>
      <p:bldP spid="27" grpId="0"/>
      <p:bldP spid="29" grpId="0"/>
      <p:bldP spid="29" grpId="1"/>
      <p:bldP spid="30" grpId="0"/>
      <p:bldP spid="30" grpId="1"/>
      <p:bldP spid="31" grpId="0"/>
      <p:bldP spid="31" grpId="1"/>
      <p:bldP spid="49" grpId="0"/>
      <p:bldP spid="3" grpId="0"/>
      <p:bldP spid="32" grpId="0"/>
      <p:bldP spid="32" grpId="1"/>
      <p:bldP spid="92" grpId="0"/>
      <p:bldP spid="50" grpId="0"/>
      <p:bldP spid="47" grpId="0" animBg="1"/>
      <p:bldP spid="47" grpId="1" animBg="1"/>
      <p:bldP spid="52" grpId="0"/>
      <p:bldP spid="53" grpId="0"/>
      <p:bldP spid="54" grpId="0"/>
      <p:bldP spid="5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500592D5-75FF-5147-BDBB-09EAAD9E60B8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D3E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5" name="Rektangel 24" hidden="1">
            <a:extLst>
              <a:ext uri="{FF2B5EF4-FFF2-40B4-BE49-F238E27FC236}">
                <a16:creationId xmlns:a16="http://schemas.microsoft.com/office/drawing/2014/main" id="{DD71C0D5-02FD-AB4F-A7AA-1B15FADF6470}"/>
              </a:ext>
            </a:extLst>
          </p:cNvPr>
          <p:cNvSpPr/>
          <p:nvPr/>
        </p:nvSpPr>
        <p:spPr>
          <a:xfrm>
            <a:off x="-448579" y="-241538"/>
            <a:ext cx="6282257" cy="3942002"/>
          </a:xfrm>
          <a:prstGeom prst="rect">
            <a:avLst/>
          </a:prstGeom>
          <a:solidFill>
            <a:schemeClr val="tx1">
              <a:alpha val="0"/>
            </a:schemeClr>
          </a:solidFill>
          <a:ln w="41275">
            <a:solidFill>
              <a:srgbClr val="FFD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23" name="Bildobjekt 22">
            <a:extLst>
              <a:ext uri="{FF2B5EF4-FFF2-40B4-BE49-F238E27FC236}">
                <a16:creationId xmlns:a16="http://schemas.microsoft.com/office/drawing/2014/main" id="{6D66B148-889F-5E45-8CCE-7B7D980A6A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7575" y="1"/>
            <a:ext cx="7075170" cy="6858000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371854C2-73EF-5C44-8C1A-82245F70C19D}"/>
              </a:ext>
            </a:extLst>
          </p:cNvPr>
          <p:cNvSpPr txBox="1"/>
          <p:nvPr/>
        </p:nvSpPr>
        <p:spPr>
          <a:xfrm>
            <a:off x="504808" y="443254"/>
            <a:ext cx="535251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>
                <a:latin typeface="Arial" panose="020B0604020202020204" pitchFamily="34" charset="0"/>
                <a:cs typeface="Arial" panose="020B0604020202020204" pitchFamily="34" charset="0"/>
              </a:rPr>
              <a:t>En större del av Sveriges ökade transporter kan styras till järnväg och sjöfart</a:t>
            </a:r>
            <a:br>
              <a:rPr lang="sv-SE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v-S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Bygg klart stomnätskorridoren och gräns-överskridande stråk!</a:t>
            </a:r>
            <a:b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Elektrifiera klart järnvägen,</a:t>
            </a:r>
            <a:b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laddinfrastruktur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och vätgas!</a:t>
            </a:r>
          </a:p>
          <a:p>
            <a:pPr marL="285750" indent="-285750">
              <a:buFont typeface="Arial" charset="0"/>
              <a:buChar char="•"/>
            </a:pP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Näringslivspott viktig</a:t>
            </a:r>
          </a:p>
          <a:p>
            <a:pPr marL="285750" indent="-285750">
              <a:buFont typeface="Arial" charset="0"/>
              <a:buChar char="•"/>
            </a:pP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Större statligt ansvar för omlastning.</a:t>
            </a:r>
          </a:p>
          <a:p>
            <a:pPr marL="285750" indent="-285750">
              <a:buFont typeface="Arial" charset="0"/>
              <a:buChar char="•"/>
            </a:pP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charset="0"/>
              <a:buChar char="•"/>
            </a:pP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446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Bildobjekt 35"/>
          <p:cNvPicPr>
            <a:picLocks noChangeAspect="1"/>
          </p:cNvPicPr>
          <p:nvPr/>
        </p:nvPicPr>
        <p:blipFill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635" y="-720090"/>
            <a:ext cx="12447270" cy="8298180"/>
          </a:xfrm>
          <a:prstGeom prst="rect">
            <a:avLst/>
          </a:prstGeom>
        </p:spPr>
      </p:pic>
      <p:pic>
        <p:nvPicPr>
          <p:cNvPr id="39" name="Bildobjekt 38">
            <a:extLst>
              <a:ext uri="{FF2B5EF4-FFF2-40B4-BE49-F238E27FC236}">
                <a16:creationId xmlns:a16="http://schemas.microsoft.com/office/drawing/2014/main" id="{006A573A-0EFD-8648-A9F0-A2AC9BAFA3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5215" y="-4810538"/>
            <a:ext cx="17348911" cy="12668518"/>
          </a:xfrm>
          <a:prstGeom prst="rect">
            <a:avLst/>
          </a:prstGeom>
        </p:spPr>
      </p:pic>
      <p:sp>
        <p:nvSpPr>
          <p:cNvPr id="40" name="Rektangel 39">
            <a:extLst>
              <a:ext uri="{FF2B5EF4-FFF2-40B4-BE49-F238E27FC236}">
                <a16:creationId xmlns:a16="http://schemas.microsoft.com/office/drawing/2014/main" id="{E2E77D01-93F5-7B44-85DF-CDBF3BB9A42A}"/>
              </a:ext>
            </a:extLst>
          </p:cNvPr>
          <p:cNvSpPr/>
          <p:nvPr/>
        </p:nvSpPr>
        <p:spPr>
          <a:xfrm>
            <a:off x="-36408" y="-226196"/>
            <a:ext cx="5900770" cy="4312860"/>
          </a:xfrm>
          <a:prstGeom prst="rect">
            <a:avLst/>
          </a:prstGeom>
          <a:solidFill>
            <a:schemeClr val="tx1">
              <a:alpha val="0"/>
            </a:schemeClr>
          </a:solidFill>
          <a:ln w="41275">
            <a:solidFill>
              <a:srgbClr val="FFD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Ellips 20"/>
          <p:cNvSpPr/>
          <p:nvPr/>
        </p:nvSpPr>
        <p:spPr>
          <a:xfrm>
            <a:off x="7085136" y="2986140"/>
            <a:ext cx="1400620" cy="1400621"/>
          </a:xfrm>
          <a:prstGeom prst="ellipse">
            <a:avLst/>
          </a:prstGeom>
          <a:solidFill>
            <a:srgbClr val="8AB3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Ellips 8"/>
          <p:cNvSpPr/>
          <p:nvPr/>
        </p:nvSpPr>
        <p:spPr>
          <a:xfrm>
            <a:off x="8340061" y="2000981"/>
            <a:ext cx="1375154" cy="1375154"/>
          </a:xfrm>
          <a:prstGeom prst="ellipse">
            <a:avLst/>
          </a:prstGeom>
          <a:solidFill>
            <a:srgbClr val="8AB3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Ellips 16"/>
          <p:cNvSpPr/>
          <p:nvPr/>
        </p:nvSpPr>
        <p:spPr>
          <a:xfrm>
            <a:off x="6637503" y="1601329"/>
            <a:ext cx="1400620" cy="1400621"/>
          </a:xfrm>
          <a:prstGeom prst="ellipse">
            <a:avLst/>
          </a:prstGeom>
          <a:solidFill>
            <a:srgbClr val="8AB3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llips 4"/>
          <p:cNvSpPr/>
          <p:nvPr/>
        </p:nvSpPr>
        <p:spPr>
          <a:xfrm>
            <a:off x="8944674" y="299563"/>
            <a:ext cx="1400620" cy="1400621"/>
          </a:xfrm>
          <a:prstGeom prst="ellipse">
            <a:avLst/>
          </a:prstGeom>
          <a:solidFill>
            <a:srgbClr val="8AB3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llips 6"/>
          <p:cNvSpPr/>
          <p:nvPr/>
        </p:nvSpPr>
        <p:spPr>
          <a:xfrm>
            <a:off x="6836527" y="161110"/>
            <a:ext cx="1273291" cy="1273292"/>
          </a:xfrm>
          <a:prstGeom prst="ellipse">
            <a:avLst/>
          </a:prstGeom>
          <a:solidFill>
            <a:srgbClr val="8AB3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>
              <a:ln>
                <a:noFill/>
              </a:ln>
              <a:solidFill>
                <a:srgbClr val="8AB3C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Ellips 42">
            <a:extLst>
              <a:ext uri="{FF2B5EF4-FFF2-40B4-BE49-F238E27FC236}">
                <a16:creationId xmlns:a16="http://schemas.microsoft.com/office/drawing/2014/main" id="{E524D124-19E4-5049-9CCB-53929FC3693E}"/>
              </a:ext>
            </a:extLst>
          </p:cNvPr>
          <p:cNvSpPr/>
          <p:nvPr/>
        </p:nvSpPr>
        <p:spPr>
          <a:xfrm>
            <a:off x="6658416" y="4753980"/>
            <a:ext cx="1400620" cy="1400621"/>
          </a:xfrm>
          <a:prstGeom prst="ellipse">
            <a:avLst/>
          </a:prstGeom>
          <a:solidFill>
            <a:srgbClr val="8AB3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6686290" y="442783"/>
            <a:ext cx="15617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Åre</a:t>
            </a: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venir Book" charset="0"/>
              <a:cs typeface="Arial" panose="020B0604020202020204" pitchFamily="34" charset="0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8826290" y="655663"/>
            <a:ext cx="16321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Östersund</a:t>
            </a:r>
          </a:p>
        </p:txBody>
      </p:sp>
      <p:sp>
        <p:nvSpPr>
          <p:cNvPr id="10" name="Rektangel 9"/>
          <p:cNvSpPr/>
          <p:nvPr/>
        </p:nvSpPr>
        <p:spPr>
          <a:xfrm>
            <a:off x="8336030" y="2329852"/>
            <a:ext cx="1420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Vemdalen</a:t>
            </a:r>
          </a:p>
        </p:txBody>
      </p:sp>
      <p:sp>
        <p:nvSpPr>
          <p:cNvPr id="18" name="Rektangel 17"/>
          <p:cNvSpPr/>
          <p:nvPr/>
        </p:nvSpPr>
        <p:spPr>
          <a:xfrm>
            <a:off x="6574600" y="1948166"/>
            <a:ext cx="15285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Funäsfjällen</a:t>
            </a:r>
            <a:endParaRPr kumimoji="0" lang="sv-S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venir Book" charset="0"/>
              <a:cs typeface="Arial" panose="020B0604020202020204" pitchFamily="34" charset="0"/>
            </a:endParaRPr>
          </a:p>
        </p:txBody>
      </p:sp>
      <p:sp>
        <p:nvSpPr>
          <p:cNvPr id="22" name="Rektangel 21"/>
          <p:cNvSpPr/>
          <p:nvPr/>
        </p:nvSpPr>
        <p:spPr>
          <a:xfrm>
            <a:off x="7075264" y="3346980"/>
            <a:ext cx="1420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Lofsdalen</a:t>
            </a:r>
          </a:p>
        </p:txBody>
      </p:sp>
      <p:sp>
        <p:nvSpPr>
          <p:cNvPr id="25" name="Rektangel 24"/>
          <p:cNvSpPr/>
          <p:nvPr/>
        </p:nvSpPr>
        <p:spPr>
          <a:xfrm>
            <a:off x="9111637" y="934627"/>
            <a:ext cx="10921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411 050</a:t>
            </a:r>
          </a:p>
        </p:txBody>
      </p:sp>
      <p:sp>
        <p:nvSpPr>
          <p:cNvPr id="26" name="Rektangel 25"/>
          <p:cNvSpPr/>
          <p:nvPr/>
        </p:nvSpPr>
        <p:spPr>
          <a:xfrm>
            <a:off x="6793723" y="732036"/>
            <a:ext cx="13244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1 033 144</a:t>
            </a:r>
          </a:p>
        </p:txBody>
      </p:sp>
      <p:sp>
        <p:nvSpPr>
          <p:cNvPr id="27" name="Rektangel 26"/>
          <p:cNvSpPr/>
          <p:nvPr/>
        </p:nvSpPr>
        <p:spPr>
          <a:xfrm>
            <a:off x="8514437" y="2627945"/>
            <a:ext cx="11112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647 877</a:t>
            </a:r>
          </a:p>
        </p:txBody>
      </p:sp>
      <p:sp>
        <p:nvSpPr>
          <p:cNvPr id="28" name="Rektangel 27"/>
          <p:cNvSpPr/>
          <p:nvPr/>
        </p:nvSpPr>
        <p:spPr>
          <a:xfrm>
            <a:off x="6805057" y="2254927"/>
            <a:ext cx="11112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456 432</a:t>
            </a:r>
          </a:p>
        </p:txBody>
      </p:sp>
      <p:sp>
        <p:nvSpPr>
          <p:cNvPr id="29" name="Rektangel 28"/>
          <p:cNvSpPr/>
          <p:nvPr/>
        </p:nvSpPr>
        <p:spPr>
          <a:xfrm>
            <a:off x="7324024" y="3629380"/>
            <a:ext cx="968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92 426</a:t>
            </a:r>
          </a:p>
        </p:txBody>
      </p:sp>
      <p:sp>
        <p:nvSpPr>
          <p:cNvPr id="32" name="textruta 31"/>
          <p:cNvSpPr txBox="1"/>
          <p:nvPr/>
        </p:nvSpPr>
        <p:spPr>
          <a:xfrm>
            <a:off x="354469" y="2134087"/>
            <a:ext cx="49446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Gästnätter: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7 640 929</a:t>
            </a:r>
          </a:p>
        </p:txBody>
      </p:sp>
      <p:sp>
        <p:nvSpPr>
          <p:cNvPr id="2" name="textruta 1"/>
          <p:cNvSpPr txBox="1"/>
          <p:nvPr/>
        </p:nvSpPr>
        <p:spPr>
          <a:xfrm>
            <a:off x="346162" y="2134087"/>
            <a:ext cx="4373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Invånare:</a:t>
            </a:r>
          </a:p>
        </p:txBody>
      </p:sp>
      <p:sp>
        <p:nvSpPr>
          <p:cNvPr id="37" name="textruta 36">
            <a:extLst>
              <a:ext uri="{FF2B5EF4-FFF2-40B4-BE49-F238E27FC236}">
                <a16:creationId xmlns:a16="http://schemas.microsoft.com/office/drawing/2014/main" id="{0E6BB9A1-72F6-F941-A2BC-8EAC1D744158}"/>
              </a:ext>
            </a:extLst>
          </p:cNvPr>
          <p:cNvSpPr txBox="1"/>
          <p:nvPr/>
        </p:nvSpPr>
        <p:spPr>
          <a:xfrm>
            <a:off x="139148" y="6321287"/>
            <a:ext cx="1358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2016/17</a:t>
            </a:r>
          </a:p>
        </p:txBody>
      </p:sp>
      <p:sp>
        <p:nvSpPr>
          <p:cNvPr id="31" name="textruta 30"/>
          <p:cNvSpPr txBox="1"/>
          <p:nvPr/>
        </p:nvSpPr>
        <p:spPr>
          <a:xfrm>
            <a:off x="354469" y="2116790"/>
            <a:ext cx="43732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Bäddar: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267 000</a:t>
            </a:r>
          </a:p>
        </p:txBody>
      </p:sp>
      <p:sp>
        <p:nvSpPr>
          <p:cNvPr id="11" name="Rektangel 10"/>
          <p:cNvSpPr/>
          <p:nvPr/>
        </p:nvSpPr>
        <p:spPr>
          <a:xfrm>
            <a:off x="9179984" y="934627"/>
            <a:ext cx="968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62 000</a:t>
            </a:r>
          </a:p>
        </p:txBody>
      </p:sp>
      <p:sp>
        <p:nvSpPr>
          <p:cNvPr id="30" name="Rektangel 29"/>
          <p:cNvSpPr/>
          <p:nvPr/>
        </p:nvSpPr>
        <p:spPr>
          <a:xfrm>
            <a:off x="9220779" y="933713"/>
            <a:ext cx="8258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4 000</a:t>
            </a:r>
          </a:p>
        </p:txBody>
      </p:sp>
      <p:sp>
        <p:nvSpPr>
          <p:cNvPr id="12" name="Rektangel 11"/>
          <p:cNvSpPr/>
          <p:nvPr/>
        </p:nvSpPr>
        <p:spPr>
          <a:xfrm>
            <a:off x="7054213" y="727452"/>
            <a:ext cx="8258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3 000</a:t>
            </a:r>
          </a:p>
        </p:txBody>
      </p:sp>
      <p:sp>
        <p:nvSpPr>
          <p:cNvPr id="24" name="Rektangel 23"/>
          <p:cNvSpPr/>
          <p:nvPr/>
        </p:nvSpPr>
        <p:spPr>
          <a:xfrm>
            <a:off x="7301178" y="3622742"/>
            <a:ext cx="968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10 000</a:t>
            </a:r>
          </a:p>
        </p:txBody>
      </p:sp>
      <p:sp>
        <p:nvSpPr>
          <p:cNvPr id="23" name="Rektangel 22"/>
          <p:cNvSpPr/>
          <p:nvPr/>
        </p:nvSpPr>
        <p:spPr>
          <a:xfrm>
            <a:off x="7479112" y="3629368"/>
            <a:ext cx="6126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200</a:t>
            </a:r>
          </a:p>
        </p:txBody>
      </p:sp>
      <p:sp>
        <p:nvSpPr>
          <p:cNvPr id="19" name="Rektangel 18"/>
          <p:cNvSpPr/>
          <p:nvPr/>
        </p:nvSpPr>
        <p:spPr>
          <a:xfrm>
            <a:off x="6924356" y="2252859"/>
            <a:ext cx="8258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2 000</a:t>
            </a:r>
          </a:p>
        </p:txBody>
      </p:sp>
      <p:sp>
        <p:nvSpPr>
          <p:cNvPr id="20" name="Rektangel 19"/>
          <p:cNvSpPr/>
          <p:nvPr/>
        </p:nvSpPr>
        <p:spPr>
          <a:xfrm>
            <a:off x="6862680" y="2255117"/>
            <a:ext cx="968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25 000</a:t>
            </a:r>
          </a:p>
        </p:txBody>
      </p:sp>
      <p:sp>
        <p:nvSpPr>
          <p:cNvPr id="16" name="Rektangel 15"/>
          <p:cNvSpPr/>
          <p:nvPr/>
        </p:nvSpPr>
        <p:spPr>
          <a:xfrm>
            <a:off x="8561946" y="2625918"/>
            <a:ext cx="968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19 000</a:t>
            </a:r>
          </a:p>
        </p:txBody>
      </p:sp>
      <p:sp>
        <p:nvSpPr>
          <p:cNvPr id="15" name="Rektangel 14"/>
          <p:cNvSpPr/>
          <p:nvPr/>
        </p:nvSpPr>
        <p:spPr>
          <a:xfrm>
            <a:off x="6957943" y="729968"/>
            <a:ext cx="968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35 000</a:t>
            </a:r>
          </a:p>
        </p:txBody>
      </p:sp>
      <p:sp>
        <p:nvSpPr>
          <p:cNvPr id="13" name="Rektangel 12"/>
          <p:cNvSpPr/>
          <p:nvPr/>
        </p:nvSpPr>
        <p:spPr>
          <a:xfrm>
            <a:off x="8573222" y="2622433"/>
            <a:ext cx="8258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1A250AC1-4451-D645-9B55-2FB6E15630F8}"/>
              </a:ext>
            </a:extLst>
          </p:cNvPr>
          <p:cNvSpPr/>
          <p:nvPr/>
        </p:nvSpPr>
        <p:spPr>
          <a:xfrm>
            <a:off x="338254" y="511997"/>
            <a:ext cx="65908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Regionerna kan bidra mer till transportsystemets funktion </a:t>
            </a:r>
            <a:b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 bättre förutsättningar</a:t>
            </a:r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1AD0299F-33BA-F749-8ACA-A7885A7E38CE}"/>
              </a:ext>
            </a:extLst>
          </p:cNvPr>
          <p:cNvSpPr/>
          <p:nvPr/>
        </p:nvSpPr>
        <p:spPr>
          <a:xfrm>
            <a:off x="590290" y="-2439931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Bollbilden om besöksnäringen. En boll för 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070706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Dalarna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Invånare: 34 000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Bäddar: 174 000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Besökare: Samma tillväxt som övriga</a:t>
            </a:r>
          </a:p>
        </p:txBody>
      </p:sp>
      <p:sp>
        <p:nvSpPr>
          <p:cNvPr id="44" name="Rektangel 43">
            <a:extLst>
              <a:ext uri="{FF2B5EF4-FFF2-40B4-BE49-F238E27FC236}">
                <a16:creationId xmlns:a16="http://schemas.microsoft.com/office/drawing/2014/main" id="{570BA601-A3EF-0D4E-AF3D-B86740365714}"/>
              </a:ext>
            </a:extLst>
          </p:cNvPr>
          <p:cNvSpPr/>
          <p:nvPr/>
        </p:nvSpPr>
        <p:spPr>
          <a:xfrm>
            <a:off x="6648544" y="5114820"/>
            <a:ext cx="1420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Dalarna</a:t>
            </a:r>
          </a:p>
        </p:txBody>
      </p:sp>
      <p:sp>
        <p:nvSpPr>
          <p:cNvPr id="46" name="Rektangel 45">
            <a:extLst>
              <a:ext uri="{FF2B5EF4-FFF2-40B4-BE49-F238E27FC236}">
                <a16:creationId xmlns:a16="http://schemas.microsoft.com/office/drawing/2014/main" id="{05493378-C619-344A-BC9C-B1661F83097B}"/>
              </a:ext>
            </a:extLst>
          </p:cNvPr>
          <p:cNvSpPr/>
          <p:nvPr/>
        </p:nvSpPr>
        <p:spPr>
          <a:xfrm>
            <a:off x="6803125" y="5405031"/>
            <a:ext cx="11112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174 000</a:t>
            </a:r>
          </a:p>
        </p:txBody>
      </p:sp>
      <p:sp>
        <p:nvSpPr>
          <p:cNvPr id="47" name="Rektangel 46">
            <a:extLst>
              <a:ext uri="{FF2B5EF4-FFF2-40B4-BE49-F238E27FC236}">
                <a16:creationId xmlns:a16="http://schemas.microsoft.com/office/drawing/2014/main" id="{BF3E5B9D-6D83-4E48-9151-A39040B2C5E6}"/>
              </a:ext>
            </a:extLst>
          </p:cNvPr>
          <p:cNvSpPr/>
          <p:nvPr/>
        </p:nvSpPr>
        <p:spPr>
          <a:xfrm>
            <a:off x="6874459" y="5420467"/>
            <a:ext cx="968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34 000</a:t>
            </a:r>
          </a:p>
        </p:txBody>
      </p:sp>
      <p:sp>
        <p:nvSpPr>
          <p:cNvPr id="45" name="Rektangel 44">
            <a:extLst>
              <a:ext uri="{FF2B5EF4-FFF2-40B4-BE49-F238E27FC236}">
                <a16:creationId xmlns:a16="http://schemas.microsoft.com/office/drawing/2014/main" id="{814F3987-D2BC-574C-A206-86840C976C64}"/>
              </a:ext>
            </a:extLst>
          </p:cNvPr>
          <p:cNvSpPr/>
          <p:nvPr/>
        </p:nvSpPr>
        <p:spPr>
          <a:xfrm>
            <a:off x="6719372" y="5397220"/>
            <a:ext cx="13244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5 000 000</a:t>
            </a:r>
          </a:p>
        </p:txBody>
      </p:sp>
      <p:sp>
        <p:nvSpPr>
          <p:cNvPr id="48" name="textruta 47">
            <a:extLst>
              <a:ext uri="{FF2B5EF4-FFF2-40B4-BE49-F238E27FC236}">
                <a16:creationId xmlns:a16="http://schemas.microsoft.com/office/drawing/2014/main" id="{5227A231-B943-E347-8899-75F73C3C3123}"/>
              </a:ext>
            </a:extLst>
          </p:cNvPr>
          <p:cNvSpPr txBox="1"/>
          <p:nvPr/>
        </p:nvSpPr>
        <p:spPr>
          <a:xfrm>
            <a:off x="522335" y="4447382"/>
            <a:ext cx="5657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Gör om länsramarnas</a:t>
            </a:r>
            <a:br>
              <a:rPr lang="sv-S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beräkningsgrund!</a:t>
            </a:r>
            <a:endParaRPr lang="sv-SE" dirty="0">
              <a:solidFill>
                <a:schemeClr val="bg1"/>
              </a:solidFill>
              <a:latin typeface="Arial" panose="020B0604020202020204" pitchFamily="34" charset="0"/>
              <a:ea typeface="Avenir Book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2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3000" y="153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3000" y="153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66000" y="166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3000" y="153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3000" y="153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3000" y="153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4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6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8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0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2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4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8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1" grpId="2" animBg="1"/>
      <p:bldP spid="9" grpId="0" animBg="1"/>
      <p:bldP spid="9" grpId="1" animBg="1"/>
      <p:bldP spid="9" grpId="2" animBg="1"/>
      <p:bldP spid="17" grpId="0" animBg="1"/>
      <p:bldP spid="17" grpId="1" animBg="1"/>
      <p:bldP spid="17" grpId="2" animBg="1"/>
      <p:bldP spid="5" grpId="0" animBg="1"/>
      <p:bldP spid="5" grpId="1" animBg="1"/>
      <p:bldP spid="5" grpId="2" animBg="1"/>
      <p:bldP spid="7" grpId="0" animBg="1"/>
      <p:bldP spid="7" grpId="1" animBg="1"/>
      <p:bldP spid="7" grpId="2" animBg="1"/>
      <p:bldP spid="43" grpId="0" animBg="1"/>
      <p:bldP spid="43" grpId="1" animBg="1"/>
      <p:bldP spid="43" grpId="2" animBg="1"/>
      <p:bldP spid="8" grpId="0"/>
      <p:bldP spid="6" grpId="0"/>
      <p:bldP spid="10" grpId="0"/>
      <p:bldP spid="18" grpId="0"/>
      <p:bldP spid="22" grpId="0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2" grpId="0"/>
      <p:bldP spid="2" grpId="0"/>
      <p:bldP spid="2" grpId="1"/>
      <p:bldP spid="31" grpId="0"/>
      <p:bldP spid="31" grpId="1"/>
      <p:bldP spid="11" grpId="0"/>
      <p:bldP spid="11" grpId="1"/>
      <p:bldP spid="30" grpId="0"/>
      <p:bldP spid="30" grpId="1"/>
      <p:bldP spid="12" grpId="0"/>
      <p:bldP spid="12" grpId="1"/>
      <p:bldP spid="24" grpId="0"/>
      <p:bldP spid="24" grpId="1"/>
      <p:bldP spid="23" grpId="0"/>
      <p:bldP spid="23" grpId="1"/>
      <p:bldP spid="19" grpId="0"/>
      <p:bldP spid="19" grpId="1"/>
      <p:bldP spid="20" grpId="0"/>
      <p:bldP spid="20" grpId="1"/>
      <p:bldP spid="16" grpId="0"/>
      <p:bldP spid="16" grpId="1"/>
      <p:bldP spid="15" grpId="0"/>
      <p:bldP spid="15" grpId="1"/>
      <p:bldP spid="13" grpId="0"/>
      <p:bldP spid="13" grpId="1"/>
      <p:bldP spid="44" grpId="0"/>
      <p:bldP spid="46" grpId="0"/>
      <p:bldP spid="46" grpId="1"/>
      <p:bldP spid="47" grpId="0"/>
      <p:bldP spid="47" grpId="1"/>
      <p:bldP spid="45" grpId="0"/>
      <p:bldP spid="45" grpId="1"/>
      <p:bldP spid="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FF4A865-3997-974C-B52C-AFE4097C2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560B0D32-6D0E-4543-8093-0CC3C2A347D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5099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0C27B36C-DA82-604D-8F00-AC7390C20718}"/>
              </a:ext>
            </a:extLst>
          </p:cNvPr>
          <p:cNvSpPr/>
          <p:nvPr/>
        </p:nvSpPr>
        <p:spPr>
          <a:xfrm>
            <a:off x="-448578" y="-241538"/>
            <a:ext cx="7029260" cy="4198942"/>
          </a:xfrm>
          <a:prstGeom prst="rect">
            <a:avLst/>
          </a:prstGeom>
          <a:solidFill>
            <a:schemeClr val="tx1">
              <a:alpha val="0"/>
            </a:schemeClr>
          </a:solidFill>
          <a:ln w="41275">
            <a:solidFill>
              <a:srgbClr val="FFD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5" name="Rektangel 24" hidden="1">
            <a:extLst>
              <a:ext uri="{FF2B5EF4-FFF2-40B4-BE49-F238E27FC236}">
                <a16:creationId xmlns:a16="http://schemas.microsoft.com/office/drawing/2014/main" id="{DD71C0D5-02FD-AB4F-A7AA-1B15FADF6470}"/>
              </a:ext>
            </a:extLst>
          </p:cNvPr>
          <p:cNvSpPr/>
          <p:nvPr/>
        </p:nvSpPr>
        <p:spPr>
          <a:xfrm>
            <a:off x="-448579" y="-241538"/>
            <a:ext cx="6282257" cy="3942002"/>
          </a:xfrm>
          <a:prstGeom prst="rect">
            <a:avLst/>
          </a:prstGeom>
          <a:solidFill>
            <a:schemeClr val="tx1">
              <a:alpha val="0"/>
            </a:schemeClr>
          </a:solidFill>
          <a:ln w="41275">
            <a:solidFill>
              <a:srgbClr val="FFD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C819354B-6686-8A48-9513-A9E7921F95C3}"/>
              </a:ext>
            </a:extLst>
          </p:cNvPr>
          <p:cNvSpPr txBox="1"/>
          <p:nvPr/>
        </p:nvSpPr>
        <p:spPr>
          <a:xfrm>
            <a:off x="504808" y="443254"/>
            <a:ext cx="77744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Ett bärande och säkert vägnät bidrar </a:t>
            </a:r>
            <a:br>
              <a:rPr lang="sv-S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till att nå klimat- och miljömålen!</a:t>
            </a:r>
            <a:br>
              <a:rPr lang="sv-S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v-S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sv-S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Några av flaskhalsarna som begränsar hela systemet</a:t>
            </a:r>
            <a:br>
              <a:rPr lang="sv-S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v-S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sv-S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BK4</a:t>
            </a:r>
          </a:p>
          <a:p>
            <a:pPr marL="285750" indent="-285750">
              <a:buFont typeface="Arial" charset="0"/>
              <a:buChar char="•"/>
            </a:pPr>
            <a:endParaRPr lang="sv-S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sv-S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Förnyelsebara bränslen och </a:t>
            </a:r>
            <a:r>
              <a:rPr lang="sv-S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laddinfrastruktur</a:t>
            </a:r>
            <a:endParaRPr lang="sv-S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charset="0"/>
              <a:buChar char="•"/>
            </a:pPr>
            <a:endParaRPr lang="sv-S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sv-S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Vidmakthållande</a:t>
            </a:r>
          </a:p>
          <a:p>
            <a:pPr marL="285750" indent="-285750">
              <a:buFont typeface="Arial" charset="0"/>
              <a:buChar char="•"/>
            </a:pP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charset="0"/>
              <a:buChar char="•"/>
            </a:pP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9F741997-A143-EC4C-BDBC-1353508CE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6220" y="5489912"/>
            <a:ext cx="2466769" cy="112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37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 5">
            <a:extLst>
              <a:ext uri="{FF2B5EF4-FFF2-40B4-BE49-F238E27FC236}">
                <a16:creationId xmlns:a16="http://schemas.microsoft.com/office/drawing/2014/main" id="{92D26B84-3861-E944-A35C-D3091B9BD2A9}"/>
              </a:ext>
            </a:extLst>
          </p:cNvPr>
          <p:cNvGrpSpPr/>
          <p:nvPr/>
        </p:nvGrpSpPr>
        <p:grpSpPr>
          <a:xfrm>
            <a:off x="-22620" y="-39862"/>
            <a:ext cx="12213120" cy="6907703"/>
            <a:chOff x="15657" y="-7754467"/>
            <a:chExt cx="12213120" cy="6907703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3ECBC19C-9190-9740-BC44-91890B750F9F}"/>
                </a:ext>
              </a:extLst>
            </p:cNvPr>
            <p:cNvSpPr/>
            <p:nvPr/>
          </p:nvSpPr>
          <p:spPr>
            <a:xfrm>
              <a:off x="15657" y="-7736401"/>
              <a:ext cx="12213120" cy="6889637"/>
            </a:xfrm>
            <a:prstGeom prst="rect">
              <a:avLst/>
            </a:prstGeom>
            <a:solidFill>
              <a:srgbClr val="2C5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8" name="Bildobjekt 7">
              <a:extLst>
                <a:ext uri="{FF2B5EF4-FFF2-40B4-BE49-F238E27FC236}">
                  <a16:creationId xmlns:a16="http://schemas.microsoft.com/office/drawing/2014/main" id="{6664BA00-FAB4-7D49-BAAE-58EB8CD7E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alphaModFix amt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77" y="-7754467"/>
              <a:ext cx="12192000" cy="6896273"/>
            </a:xfrm>
            <a:prstGeom prst="rect">
              <a:avLst/>
            </a:prstGeom>
          </p:spPr>
        </p:pic>
      </p:grpSp>
      <p:sp>
        <p:nvSpPr>
          <p:cNvPr id="25" name="Rektangel 24" hidden="1">
            <a:extLst>
              <a:ext uri="{FF2B5EF4-FFF2-40B4-BE49-F238E27FC236}">
                <a16:creationId xmlns:a16="http://schemas.microsoft.com/office/drawing/2014/main" id="{DD71C0D5-02FD-AB4F-A7AA-1B15FADF6470}"/>
              </a:ext>
            </a:extLst>
          </p:cNvPr>
          <p:cNvSpPr/>
          <p:nvPr/>
        </p:nvSpPr>
        <p:spPr>
          <a:xfrm>
            <a:off x="-448579" y="-241538"/>
            <a:ext cx="6282257" cy="3942002"/>
          </a:xfrm>
          <a:prstGeom prst="rect">
            <a:avLst/>
          </a:prstGeom>
          <a:solidFill>
            <a:schemeClr val="tx1">
              <a:alpha val="0"/>
            </a:schemeClr>
          </a:solidFill>
          <a:ln w="41275">
            <a:solidFill>
              <a:srgbClr val="FFD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9" name="textruta 28">
            <a:extLst>
              <a:ext uri="{FF2B5EF4-FFF2-40B4-BE49-F238E27FC236}">
                <a16:creationId xmlns:a16="http://schemas.microsoft.com/office/drawing/2014/main" id="{67E90EBC-8FB3-FE41-A86C-36105DF5F8BB}"/>
              </a:ext>
            </a:extLst>
          </p:cNvPr>
          <p:cNvSpPr txBox="1"/>
          <p:nvPr/>
        </p:nvSpPr>
        <p:spPr>
          <a:xfrm>
            <a:off x="504808" y="443254"/>
            <a:ext cx="70481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järnväg för 250 km/h för hela landet…</a:t>
            </a:r>
          </a:p>
          <a:p>
            <a:r>
              <a:rPr lang="sv-S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…förbättrar jämställdheten</a:t>
            </a:r>
          </a:p>
          <a:p>
            <a:r>
              <a:rPr lang="sv-S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…underlättar kompetensförsörjningen</a:t>
            </a:r>
          </a:p>
          <a:p>
            <a:r>
              <a:rPr lang="sv-S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…påskyndar klimatomställningen</a:t>
            </a:r>
            <a:br>
              <a:rPr lang="sv-S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v-S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Vårt näringsliv investerar 1 000 miljarder…</a:t>
            </a:r>
          </a:p>
          <a:p>
            <a:r>
              <a:rPr lang="sv-S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…grön tillväxt</a:t>
            </a:r>
          </a:p>
          <a:p>
            <a:r>
              <a:rPr lang="sv-S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…fler jobb</a:t>
            </a:r>
          </a:p>
          <a:p>
            <a:r>
              <a:rPr lang="sv-S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…ökad export </a:t>
            </a:r>
          </a:p>
          <a:p>
            <a:pPr marL="285750" indent="-285750">
              <a:buFont typeface="Arial" charset="0"/>
              <a:buChar char="•"/>
            </a:pPr>
            <a:endParaRPr lang="sv-S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ADDD7C81-0D9D-9648-98BC-5474E4FC3EBC}"/>
              </a:ext>
            </a:extLst>
          </p:cNvPr>
          <p:cNvSpPr txBox="1"/>
          <p:nvPr/>
        </p:nvSpPr>
        <p:spPr>
          <a:xfrm>
            <a:off x="504807" y="3859574"/>
            <a:ext cx="535251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Viktigaste frågan till nästa infrastrukturproposition:</a:t>
            </a:r>
          </a:p>
          <a:p>
            <a:pPr marL="285750" indent="-285750">
              <a:buFont typeface="Arial" charset="0"/>
              <a:buChar char="•"/>
            </a:pPr>
            <a:endParaRPr lang="sv-S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Hur ska Sverige möta denna utveckling?</a:t>
            </a:r>
          </a:p>
          <a:p>
            <a:pPr marL="285750" indent="-285750">
              <a:buFont typeface="Arial" charset="0"/>
              <a:buChar char="•"/>
            </a:pPr>
            <a:endParaRPr lang="sv-S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charset="0"/>
              <a:buChar char="•"/>
            </a:pPr>
            <a:endParaRPr lang="sv-S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6AEE479A-F4B3-9D4E-85D0-B72071350095}"/>
              </a:ext>
            </a:extLst>
          </p:cNvPr>
          <p:cNvCxnSpPr/>
          <p:nvPr/>
        </p:nvCxnSpPr>
        <p:spPr>
          <a:xfrm>
            <a:off x="8373035" y="-125730"/>
            <a:ext cx="0" cy="712089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Bild 9">
            <a:extLst>
              <a:ext uri="{FF2B5EF4-FFF2-40B4-BE49-F238E27FC236}">
                <a16:creationId xmlns:a16="http://schemas.microsoft.com/office/drawing/2014/main" id="{12BE0300-E3E8-B244-B910-EFDB136CB5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373034" y="-53653"/>
            <a:ext cx="3865646" cy="697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39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 7">
            <a:extLst>
              <a:ext uri="{FF2B5EF4-FFF2-40B4-BE49-F238E27FC236}">
                <a16:creationId xmlns:a16="http://schemas.microsoft.com/office/drawing/2014/main" id="{69B2230F-DE60-B04F-A90F-0211078CB363}"/>
              </a:ext>
            </a:extLst>
          </p:cNvPr>
          <p:cNvGrpSpPr/>
          <p:nvPr/>
        </p:nvGrpSpPr>
        <p:grpSpPr>
          <a:xfrm>
            <a:off x="-22620" y="-39862"/>
            <a:ext cx="12213120" cy="6907703"/>
            <a:chOff x="15657" y="-7754467"/>
            <a:chExt cx="12213120" cy="6907703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45C46E92-5E92-A049-852D-E359E1457F55}"/>
                </a:ext>
              </a:extLst>
            </p:cNvPr>
            <p:cNvSpPr/>
            <p:nvPr/>
          </p:nvSpPr>
          <p:spPr>
            <a:xfrm>
              <a:off x="15657" y="-7736401"/>
              <a:ext cx="12213120" cy="6889637"/>
            </a:xfrm>
            <a:prstGeom prst="rect">
              <a:avLst/>
            </a:prstGeom>
            <a:solidFill>
              <a:srgbClr val="2C5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10" name="Bildobjekt 9">
              <a:extLst>
                <a:ext uri="{FF2B5EF4-FFF2-40B4-BE49-F238E27FC236}">
                  <a16:creationId xmlns:a16="http://schemas.microsoft.com/office/drawing/2014/main" id="{C3FBD9AA-62C3-8F42-8B18-C97B54438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alphaModFix amt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77" y="-7754467"/>
              <a:ext cx="12192000" cy="6896273"/>
            </a:xfrm>
            <a:prstGeom prst="rect">
              <a:avLst/>
            </a:prstGeom>
          </p:spPr>
        </p:pic>
      </p:grpSp>
      <p:sp>
        <p:nvSpPr>
          <p:cNvPr id="25" name="Rektangel 24" hidden="1">
            <a:extLst>
              <a:ext uri="{FF2B5EF4-FFF2-40B4-BE49-F238E27FC236}">
                <a16:creationId xmlns:a16="http://schemas.microsoft.com/office/drawing/2014/main" id="{DD71C0D5-02FD-AB4F-A7AA-1B15FADF6470}"/>
              </a:ext>
            </a:extLst>
          </p:cNvPr>
          <p:cNvSpPr/>
          <p:nvPr/>
        </p:nvSpPr>
        <p:spPr>
          <a:xfrm>
            <a:off x="-448579" y="-241538"/>
            <a:ext cx="6282257" cy="3942002"/>
          </a:xfrm>
          <a:prstGeom prst="rect">
            <a:avLst/>
          </a:prstGeom>
          <a:solidFill>
            <a:schemeClr val="tx1">
              <a:alpha val="0"/>
            </a:schemeClr>
          </a:solidFill>
          <a:ln w="41275">
            <a:solidFill>
              <a:srgbClr val="FFD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9" name="textruta 28">
            <a:extLst>
              <a:ext uri="{FF2B5EF4-FFF2-40B4-BE49-F238E27FC236}">
                <a16:creationId xmlns:a16="http://schemas.microsoft.com/office/drawing/2014/main" id="{151C40D5-B682-E54E-AFF7-FACD6AFB0BA7}"/>
              </a:ext>
            </a:extLst>
          </p:cNvPr>
          <p:cNvSpPr txBox="1"/>
          <p:nvPr/>
        </p:nvSpPr>
        <p:spPr>
          <a:xfrm>
            <a:off x="504808" y="349188"/>
            <a:ext cx="722783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Regeringens önskelista:</a:t>
            </a:r>
            <a:br>
              <a:rPr lang="sv-S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v-S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sv-S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Uppfylla Januariavtalets löfte om fortsatt utbyggnad av järnvägen i norra Sverige.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sv-S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Leverera klimatnytta –uppfyll klimatlagen!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sv-S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Klimatfrågans ökade tyngd.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sv-S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Regionförstoring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sv-S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Ökad jämlikhet och jämställdhet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FCE16C3E-ED99-D147-B387-E2CA0666F74F}"/>
              </a:ext>
            </a:extLst>
          </p:cNvPr>
          <p:cNvSpPr txBox="1"/>
          <p:nvPr/>
        </p:nvSpPr>
        <p:spPr>
          <a:xfrm>
            <a:off x="504808" y="2889995"/>
            <a:ext cx="750127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Botniska</a:t>
            </a:r>
            <a:r>
              <a:rPr lang="sv-S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korridorens erbjudande inför nästa plan:</a:t>
            </a:r>
            <a:endParaRPr lang="sv-S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sv-S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sv-S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ny målbild för järnvägen, med 250 km/h.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sv-S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Bli klar med EU:s stomnätskorridor, inte minst den </a:t>
            </a:r>
            <a:r>
              <a:rPr lang="sv-S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Botniska</a:t>
            </a:r>
            <a:r>
              <a:rPr lang="sv-S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korridoren!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sv-S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Viktiga förbättringsåtgärder i de anslutande stråken till </a:t>
            </a:r>
            <a:r>
              <a:rPr lang="sv-S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Botniska</a:t>
            </a:r>
            <a:r>
              <a:rPr lang="sv-S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korridoren.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sv-S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Nödvändiga vägåtgärder för hälsa och miljö och ett gemensamt ansvar för överflyttning och omställning till klimatsmart hållbart samhälle.</a:t>
            </a:r>
          </a:p>
          <a:p>
            <a:endParaRPr lang="sv-S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Rak 11">
            <a:extLst>
              <a:ext uri="{FF2B5EF4-FFF2-40B4-BE49-F238E27FC236}">
                <a16:creationId xmlns:a16="http://schemas.microsoft.com/office/drawing/2014/main" id="{F783368F-E229-8843-90BF-4DD4F4360D6E}"/>
              </a:ext>
            </a:extLst>
          </p:cNvPr>
          <p:cNvCxnSpPr/>
          <p:nvPr/>
        </p:nvCxnSpPr>
        <p:spPr>
          <a:xfrm>
            <a:off x="8373035" y="-125730"/>
            <a:ext cx="0" cy="712089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Bild 12">
            <a:extLst>
              <a:ext uri="{FF2B5EF4-FFF2-40B4-BE49-F238E27FC236}">
                <a16:creationId xmlns:a16="http://schemas.microsoft.com/office/drawing/2014/main" id="{1C2C6C45-841B-DB48-86FB-535B019B0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373034" y="-53653"/>
            <a:ext cx="3865646" cy="6978997"/>
          </a:xfrm>
          <a:prstGeom prst="rect">
            <a:avLst/>
          </a:prstGeom>
        </p:spPr>
      </p:pic>
      <p:sp>
        <p:nvSpPr>
          <p:cNvPr id="14" name="textruta 13">
            <a:extLst>
              <a:ext uri="{FF2B5EF4-FFF2-40B4-BE49-F238E27FC236}">
                <a16:creationId xmlns:a16="http://schemas.microsoft.com/office/drawing/2014/main" id="{DEAE74C9-3566-AE41-B405-73204187D526}"/>
              </a:ext>
            </a:extLst>
          </p:cNvPr>
          <p:cNvSpPr txBox="1"/>
          <p:nvPr/>
        </p:nvSpPr>
        <p:spPr>
          <a:xfrm>
            <a:off x="504808" y="6027364"/>
            <a:ext cx="7501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www.bothniancorridor.com</a:t>
            </a:r>
            <a:endParaRPr lang="sv-S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418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F0C4413A-530D-6646-A972-7616C67FE7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5629" y="1715185"/>
            <a:ext cx="7876371" cy="5142815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599E317B-F51E-F641-8E84-621F6422CF7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147" y="3040080"/>
            <a:ext cx="1990638" cy="601588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16B6E641-9FF0-9E4F-8807-A182551B2BF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8076" y="3006156"/>
            <a:ext cx="2681894" cy="573584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984C267A-8669-2248-BAE1-F0885197155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9170" y="3340651"/>
            <a:ext cx="391265" cy="307423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840D1629-8169-B648-8034-73E63186767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147" y="887803"/>
            <a:ext cx="2772455" cy="684960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2EDC4994-E8E0-A341-A295-2304BB14AD4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0300" y="1924206"/>
            <a:ext cx="2107816" cy="486419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7EDF5B19-C27C-2246-A555-C50B1FFC08E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147" y="4041627"/>
            <a:ext cx="1589786" cy="601999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F5FAF3A6-2D70-5448-82FA-66C8EBEE19C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5677" y="974968"/>
            <a:ext cx="2148864" cy="486419"/>
          </a:xfrm>
          <a:prstGeom prst="rect">
            <a:avLst/>
          </a:prstGeom>
        </p:spPr>
      </p:pic>
      <p:pic>
        <p:nvPicPr>
          <p:cNvPr id="20" name="Bildobjekt 19">
            <a:extLst>
              <a:ext uri="{FF2B5EF4-FFF2-40B4-BE49-F238E27FC236}">
                <a16:creationId xmlns:a16="http://schemas.microsoft.com/office/drawing/2014/main" id="{7A258789-1F45-4245-A0C0-A46E555BEB8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942" y="1663708"/>
            <a:ext cx="2873276" cy="1104239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AB88392F-1F56-8A4F-8107-B6ACE3CD6DB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1785" y="5522376"/>
            <a:ext cx="2354077" cy="527032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7F134635-089C-4549-98C7-9D7D3E5707A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147" y="5443165"/>
            <a:ext cx="1470787" cy="52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0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28E6B006-E4CD-4048-8693-8B5AE02B95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" y="3755276"/>
            <a:ext cx="5249333" cy="2950324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E0DFC1DF-6E86-DA4C-ADE8-9E9FC07CFB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201" y="152400"/>
            <a:ext cx="5249332" cy="3638253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A74F87DC-D1C5-964C-833E-3C0A1A8EF11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8000" y="152400"/>
            <a:ext cx="64008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96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 5">
            <a:extLst>
              <a:ext uri="{FF2B5EF4-FFF2-40B4-BE49-F238E27FC236}">
                <a16:creationId xmlns:a16="http://schemas.microsoft.com/office/drawing/2014/main" id="{E60267A9-94E4-354C-9AE1-1953BD2644DB}"/>
              </a:ext>
            </a:extLst>
          </p:cNvPr>
          <p:cNvGrpSpPr/>
          <p:nvPr/>
        </p:nvGrpSpPr>
        <p:grpSpPr>
          <a:xfrm>
            <a:off x="-22620" y="-39862"/>
            <a:ext cx="12213120" cy="6907703"/>
            <a:chOff x="15657" y="-7754467"/>
            <a:chExt cx="12213120" cy="6907703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74901EB1-D3D1-9243-BD4D-330E1E32192F}"/>
                </a:ext>
              </a:extLst>
            </p:cNvPr>
            <p:cNvSpPr/>
            <p:nvPr/>
          </p:nvSpPr>
          <p:spPr>
            <a:xfrm>
              <a:off x="15657" y="-7736401"/>
              <a:ext cx="12213120" cy="6889637"/>
            </a:xfrm>
            <a:prstGeom prst="rect">
              <a:avLst/>
            </a:prstGeom>
            <a:solidFill>
              <a:srgbClr val="2C5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8" name="Bildobjekt 7">
              <a:extLst>
                <a:ext uri="{FF2B5EF4-FFF2-40B4-BE49-F238E27FC236}">
                  <a16:creationId xmlns:a16="http://schemas.microsoft.com/office/drawing/2014/main" id="{8708DEAE-0739-EC49-B5D0-F247AD5C6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77" y="-7754467"/>
              <a:ext cx="12192000" cy="6896273"/>
            </a:xfrm>
            <a:prstGeom prst="rect">
              <a:avLst/>
            </a:prstGeom>
          </p:spPr>
        </p:pic>
      </p:grpSp>
      <p:grpSp>
        <p:nvGrpSpPr>
          <p:cNvPr id="5" name="Grupp 4">
            <a:extLst>
              <a:ext uri="{FF2B5EF4-FFF2-40B4-BE49-F238E27FC236}">
                <a16:creationId xmlns:a16="http://schemas.microsoft.com/office/drawing/2014/main" id="{11974846-3546-1F47-A712-AA8BF975536B}"/>
              </a:ext>
            </a:extLst>
          </p:cNvPr>
          <p:cNvGrpSpPr/>
          <p:nvPr/>
        </p:nvGrpSpPr>
        <p:grpSpPr>
          <a:xfrm>
            <a:off x="819611" y="1372839"/>
            <a:ext cx="10552777" cy="4112322"/>
            <a:chOff x="1043583" y="1386941"/>
            <a:chExt cx="10552777" cy="4112322"/>
          </a:xfrm>
          <a:effectLst>
            <a:outerShdw blurRad="101600" dist="38100" dir="2700000" algn="tl" rotWithShape="0">
              <a:prstClr val="black">
                <a:alpha val="6000"/>
              </a:prstClr>
            </a:outerShdw>
          </a:effectLst>
        </p:grpSpPr>
        <p:pic>
          <p:nvPicPr>
            <p:cNvPr id="2" name="Bildobjekt 1">
              <a:extLst>
                <a:ext uri="{FF2B5EF4-FFF2-40B4-BE49-F238E27FC236}">
                  <a16:creationId xmlns:a16="http://schemas.microsoft.com/office/drawing/2014/main" id="{CE49C406-244B-3D4C-B3E9-1625D1EDF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43583" y="1386941"/>
              <a:ext cx="3493781" cy="4112322"/>
            </a:xfrm>
            <a:prstGeom prst="rect">
              <a:avLst/>
            </a:prstGeom>
          </p:spPr>
        </p:pic>
        <p:pic>
          <p:nvPicPr>
            <p:cNvPr id="3" name="Bildobjekt 2">
              <a:extLst>
                <a:ext uri="{FF2B5EF4-FFF2-40B4-BE49-F238E27FC236}">
                  <a16:creationId xmlns:a16="http://schemas.microsoft.com/office/drawing/2014/main" id="{66793463-8D26-D049-B3F1-80C628830B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93548" y="1386942"/>
              <a:ext cx="6902812" cy="41123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5890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4C7C1BB8-1282-9849-8760-6C2D3D190DC6}"/>
              </a:ext>
            </a:extLst>
          </p:cNvPr>
          <p:cNvSpPr/>
          <p:nvPr/>
        </p:nvSpPr>
        <p:spPr>
          <a:xfrm>
            <a:off x="0" y="0"/>
            <a:ext cx="12192001" cy="6889637"/>
          </a:xfrm>
          <a:prstGeom prst="rect">
            <a:avLst/>
          </a:prstGeom>
          <a:solidFill>
            <a:srgbClr val="2C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Bildobjekt 5" descr="En bild som visar vatten, utomhus, båt, byggnad&#10;&#10;Automatiskt genererad beskrivning">
            <a:extLst>
              <a:ext uri="{FF2B5EF4-FFF2-40B4-BE49-F238E27FC236}">
                <a16:creationId xmlns:a16="http://schemas.microsoft.com/office/drawing/2014/main" id="{468F51E2-7263-C449-A492-04A1ACFA208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7BAC9488-EC56-9540-A882-6FFCF84F30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7420" y="475859"/>
            <a:ext cx="6125951" cy="5937917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E50F8CA4-163F-0B4C-854A-986406D5F9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2196" y="2659267"/>
            <a:ext cx="8356398" cy="157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708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5AE3E1DE-8BF2-E245-8294-E23E14146E8D}"/>
              </a:ext>
            </a:extLst>
          </p:cNvPr>
          <p:cNvSpPr/>
          <p:nvPr/>
        </p:nvSpPr>
        <p:spPr>
          <a:xfrm>
            <a:off x="0" y="0"/>
            <a:ext cx="12192001" cy="6889637"/>
          </a:xfrm>
          <a:prstGeom prst="rect">
            <a:avLst/>
          </a:prstGeom>
          <a:solidFill>
            <a:srgbClr val="2C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3" name="Bildobjekt 12" descr="En bild som visar vatten, utomhus, båt, byggnad&#10;&#10;Automatiskt genererad beskrivning">
            <a:extLst>
              <a:ext uri="{FF2B5EF4-FFF2-40B4-BE49-F238E27FC236}">
                <a16:creationId xmlns:a16="http://schemas.microsoft.com/office/drawing/2014/main" id="{97BB4BEF-56D1-FE4F-9F8D-60D5F19BA5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upp 8">
            <a:extLst>
              <a:ext uri="{FF2B5EF4-FFF2-40B4-BE49-F238E27FC236}">
                <a16:creationId xmlns:a16="http://schemas.microsoft.com/office/drawing/2014/main" id="{6F87D3AE-51F7-8D4F-BC14-1ADE8CB7D300}"/>
              </a:ext>
            </a:extLst>
          </p:cNvPr>
          <p:cNvGrpSpPr/>
          <p:nvPr/>
        </p:nvGrpSpPr>
        <p:grpSpPr>
          <a:xfrm>
            <a:off x="677078" y="628404"/>
            <a:ext cx="4196450" cy="5092403"/>
            <a:chOff x="1117144" y="-1968657"/>
            <a:chExt cx="4196450" cy="5092403"/>
          </a:xfrm>
        </p:grpSpPr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2CE6DE25-3C92-7543-BBEC-170DD9A45A97}"/>
                </a:ext>
              </a:extLst>
            </p:cNvPr>
            <p:cNvSpPr/>
            <p:nvPr/>
          </p:nvSpPr>
          <p:spPr>
            <a:xfrm>
              <a:off x="1117144" y="-1968657"/>
              <a:ext cx="4196449" cy="50924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2" name="Bildobjekt 1">
              <a:extLst>
                <a:ext uri="{FF2B5EF4-FFF2-40B4-BE49-F238E27FC236}">
                  <a16:creationId xmlns:a16="http://schemas.microsoft.com/office/drawing/2014/main" id="{A4246CC4-B01B-AB4D-AE6A-90AA8454AE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78373"/>
            <a:stretch/>
          </p:blipFill>
          <p:spPr>
            <a:xfrm>
              <a:off x="1117145" y="-1968657"/>
              <a:ext cx="4196449" cy="509240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pic>
        <p:nvPicPr>
          <p:cNvPr id="3" name="Bildobjekt 2">
            <a:extLst>
              <a:ext uri="{FF2B5EF4-FFF2-40B4-BE49-F238E27FC236}">
                <a16:creationId xmlns:a16="http://schemas.microsoft.com/office/drawing/2014/main" id="{7D7A9465-AFAE-EF43-9D56-0ED8884B19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0039" y="5090985"/>
            <a:ext cx="8554882" cy="118546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6" name="Grupp 5">
            <a:extLst>
              <a:ext uri="{FF2B5EF4-FFF2-40B4-BE49-F238E27FC236}">
                <a16:creationId xmlns:a16="http://schemas.microsoft.com/office/drawing/2014/main" id="{B2F218C0-2AC0-F04F-9CD5-DD3CEFE96809}"/>
              </a:ext>
            </a:extLst>
          </p:cNvPr>
          <p:cNvGrpSpPr/>
          <p:nvPr/>
        </p:nvGrpSpPr>
        <p:grpSpPr>
          <a:xfrm>
            <a:off x="2960039" y="4174582"/>
            <a:ext cx="8554882" cy="509578"/>
            <a:chOff x="1684962" y="3550873"/>
            <a:chExt cx="8957475" cy="533558"/>
          </a:xfrm>
        </p:grpSpPr>
        <p:pic>
          <p:nvPicPr>
            <p:cNvPr id="4" name="Bildobjekt 3">
              <a:extLst>
                <a:ext uri="{FF2B5EF4-FFF2-40B4-BE49-F238E27FC236}">
                  <a16:creationId xmlns:a16="http://schemas.microsoft.com/office/drawing/2014/main" id="{EA4BA073-98F6-714B-AEE3-1BBD8F1B92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84962" y="3550873"/>
              <a:ext cx="8957475" cy="53355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" name="Rektangel 4">
              <a:extLst>
                <a:ext uri="{FF2B5EF4-FFF2-40B4-BE49-F238E27FC236}">
                  <a16:creationId xmlns:a16="http://schemas.microsoft.com/office/drawing/2014/main" id="{8C0C69A0-186B-5F43-89BF-63E2E950EEE3}"/>
                </a:ext>
              </a:extLst>
            </p:cNvPr>
            <p:cNvSpPr/>
            <p:nvPr/>
          </p:nvSpPr>
          <p:spPr>
            <a:xfrm>
              <a:off x="9620312" y="3838309"/>
              <a:ext cx="1014587" cy="2461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</p:grpSp>
    </p:spTree>
    <p:extLst>
      <p:ext uri="{BB962C8B-B14F-4D97-AF65-F5344CB8AC3E}">
        <p14:creationId xmlns:p14="http://schemas.microsoft.com/office/powerpoint/2010/main" val="2547318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utomhus, gräs, vatten, stor&#10;&#10;Automatiskt genererad beskrivning">
            <a:extLst>
              <a:ext uri="{FF2B5EF4-FFF2-40B4-BE49-F238E27FC236}">
                <a16:creationId xmlns:a16="http://schemas.microsoft.com/office/drawing/2014/main" id="{1D589E53-47BF-894B-B4C4-EA48B9D40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3"/>
            <a:ext cx="12192000" cy="6912864"/>
          </a:xfrm>
          <a:prstGeom prst="rect">
            <a:avLst/>
          </a:prstGeom>
        </p:spPr>
      </p:pic>
      <p:sp>
        <p:nvSpPr>
          <p:cNvPr id="3" name="Ellips 2">
            <a:extLst>
              <a:ext uri="{FF2B5EF4-FFF2-40B4-BE49-F238E27FC236}">
                <a16:creationId xmlns:a16="http://schemas.microsoft.com/office/drawing/2014/main" id="{EEE88525-10DE-3B44-8083-17EBDC7D5B84}"/>
              </a:ext>
            </a:extLst>
          </p:cNvPr>
          <p:cNvSpPr/>
          <p:nvPr/>
        </p:nvSpPr>
        <p:spPr>
          <a:xfrm>
            <a:off x="9161992" y="4421805"/>
            <a:ext cx="1847850" cy="18478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F3CAAA74-A02D-EA41-9BA9-AB4491F952E7}"/>
              </a:ext>
            </a:extLst>
          </p:cNvPr>
          <p:cNvSpPr/>
          <p:nvPr/>
        </p:nvSpPr>
        <p:spPr>
          <a:xfrm>
            <a:off x="7994899" y="4820161"/>
            <a:ext cx="41971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5092"/>
                </a:solidFill>
                <a:latin typeface="Raleway Black" panose="020B0503030101060003" pitchFamily="34" charset="77"/>
              </a:rPr>
              <a:t>Det </a:t>
            </a:r>
            <a:r>
              <a:rPr lang="en-US" sz="2000" b="1" dirty="0" err="1">
                <a:solidFill>
                  <a:srgbClr val="005092"/>
                </a:solidFill>
                <a:latin typeface="Raleway Black" panose="020B0503030101060003" pitchFamily="34" charset="77"/>
              </a:rPr>
              <a:t>här</a:t>
            </a:r>
            <a:r>
              <a:rPr lang="en-US" sz="2000" b="1" dirty="0">
                <a:solidFill>
                  <a:srgbClr val="005092"/>
                </a:solidFill>
                <a:latin typeface="Raleway Black" panose="020B0503030101060003" pitchFamily="34" charset="77"/>
              </a:rPr>
              <a:t> </a:t>
            </a:r>
          </a:p>
          <a:p>
            <a:pPr algn="ctr"/>
            <a:r>
              <a:rPr lang="en-US" sz="2000" b="1" dirty="0" err="1">
                <a:solidFill>
                  <a:srgbClr val="005092"/>
                </a:solidFill>
                <a:latin typeface="Raleway Black" panose="020B0503030101060003" pitchFamily="34" charset="77"/>
              </a:rPr>
              <a:t>är</a:t>
            </a:r>
            <a:r>
              <a:rPr lang="en-US" sz="2000" b="1" dirty="0">
                <a:solidFill>
                  <a:srgbClr val="005092"/>
                </a:solidFill>
                <a:latin typeface="Raleway Black" panose="020B0503030101060003" pitchFamily="34" charset="77"/>
              </a:rPr>
              <a:t> bara </a:t>
            </a:r>
            <a:r>
              <a:rPr lang="en-US" sz="2000" b="1" dirty="0" err="1">
                <a:solidFill>
                  <a:srgbClr val="005092"/>
                </a:solidFill>
                <a:latin typeface="Raleway Black" panose="020B0503030101060003" pitchFamily="34" charset="77"/>
              </a:rPr>
              <a:t>några</a:t>
            </a:r>
            <a:r>
              <a:rPr lang="en-US" sz="2000" b="1" dirty="0">
                <a:solidFill>
                  <a:srgbClr val="005092"/>
                </a:solidFill>
                <a:latin typeface="Raleway Black" panose="020B0503030101060003" pitchFamily="34" charset="77"/>
              </a:rPr>
              <a:t> </a:t>
            </a:r>
          </a:p>
          <a:p>
            <a:pPr algn="ctr"/>
            <a:r>
              <a:rPr lang="en-US" sz="2000" b="1" dirty="0" err="1">
                <a:solidFill>
                  <a:srgbClr val="005092"/>
                </a:solidFill>
                <a:latin typeface="Raleway Black" panose="020B0503030101060003" pitchFamily="34" charset="77"/>
              </a:rPr>
              <a:t>exempel</a:t>
            </a:r>
            <a:r>
              <a:rPr lang="en-US" sz="2000" b="1" dirty="0">
                <a:solidFill>
                  <a:srgbClr val="005092"/>
                </a:solidFill>
                <a:latin typeface="Raleway Black" panose="020B0503030101060003" pitchFamily="34" charset="77"/>
              </a:rPr>
              <a:t>!</a:t>
            </a:r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6B9F5718-6E58-4B47-9EF3-61BA0E65A921}"/>
              </a:ext>
            </a:extLst>
          </p:cNvPr>
          <p:cNvSpPr/>
          <p:nvPr/>
        </p:nvSpPr>
        <p:spPr>
          <a:xfrm>
            <a:off x="418201" y="337601"/>
            <a:ext cx="6549866" cy="638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71943B16-EC32-A940-BCE4-58852085E021}"/>
              </a:ext>
            </a:extLst>
          </p:cNvPr>
          <p:cNvSpPr/>
          <p:nvPr/>
        </p:nvSpPr>
        <p:spPr>
          <a:xfrm>
            <a:off x="418202" y="889389"/>
            <a:ext cx="3781266" cy="638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09E83841-DF99-8344-9B72-599755AC75FB}"/>
              </a:ext>
            </a:extLst>
          </p:cNvPr>
          <p:cNvSpPr txBox="1"/>
          <p:nvPr/>
        </p:nvSpPr>
        <p:spPr>
          <a:xfrm>
            <a:off x="418202" y="314920"/>
            <a:ext cx="8820363" cy="120032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sv-SE" sz="3600" b="1" dirty="0">
                <a:solidFill>
                  <a:srgbClr val="005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1070 miljarder i investeringar </a:t>
            </a:r>
            <a:br>
              <a:rPr lang="sv-SE" sz="3600" b="1" dirty="0">
                <a:solidFill>
                  <a:srgbClr val="0050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3600" b="1" dirty="0">
                <a:solidFill>
                  <a:srgbClr val="005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kommande 20 år</a:t>
            </a:r>
          </a:p>
        </p:txBody>
      </p:sp>
      <p:sp>
        <p:nvSpPr>
          <p:cNvPr id="47" name="Ellips 46">
            <a:extLst>
              <a:ext uri="{FF2B5EF4-FFF2-40B4-BE49-F238E27FC236}">
                <a16:creationId xmlns:a16="http://schemas.microsoft.com/office/drawing/2014/main" id="{37DF2A82-B1ED-3143-B1C4-951842449144}"/>
              </a:ext>
            </a:extLst>
          </p:cNvPr>
          <p:cNvSpPr/>
          <p:nvPr/>
        </p:nvSpPr>
        <p:spPr>
          <a:xfrm>
            <a:off x="549554" y="2286547"/>
            <a:ext cx="1407278" cy="14072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3" name="Bildobjekt 42">
            <a:extLst>
              <a:ext uri="{FF2B5EF4-FFF2-40B4-BE49-F238E27FC236}">
                <a16:creationId xmlns:a16="http://schemas.microsoft.com/office/drawing/2014/main" id="{85F0A70B-28EC-234C-8AD8-4DEF1FB664C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971" y="2709553"/>
            <a:ext cx="1143101" cy="600128"/>
          </a:xfrm>
          <a:prstGeom prst="rect">
            <a:avLst/>
          </a:prstGeom>
        </p:spPr>
      </p:pic>
      <p:sp>
        <p:nvSpPr>
          <p:cNvPr id="48" name="Ellips 47">
            <a:extLst>
              <a:ext uri="{FF2B5EF4-FFF2-40B4-BE49-F238E27FC236}">
                <a16:creationId xmlns:a16="http://schemas.microsoft.com/office/drawing/2014/main" id="{943BC155-7058-404A-B381-AF8E0253F1B5}"/>
              </a:ext>
            </a:extLst>
          </p:cNvPr>
          <p:cNvSpPr/>
          <p:nvPr/>
        </p:nvSpPr>
        <p:spPr>
          <a:xfrm>
            <a:off x="2408933" y="2358850"/>
            <a:ext cx="1407278" cy="14072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4" name="Bildobjekt 43">
            <a:extLst>
              <a:ext uri="{FF2B5EF4-FFF2-40B4-BE49-F238E27FC236}">
                <a16:creationId xmlns:a16="http://schemas.microsoft.com/office/drawing/2014/main" id="{CA1291C7-BFD3-BF4C-9798-2EFCEEDC8B6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0770" y="2950363"/>
            <a:ext cx="1167716" cy="212312"/>
          </a:xfrm>
          <a:prstGeom prst="rect">
            <a:avLst/>
          </a:prstGeom>
        </p:spPr>
      </p:pic>
      <p:sp>
        <p:nvSpPr>
          <p:cNvPr id="50" name="Ellips 49">
            <a:extLst>
              <a:ext uri="{FF2B5EF4-FFF2-40B4-BE49-F238E27FC236}">
                <a16:creationId xmlns:a16="http://schemas.microsoft.com/office/drawing/2014/main" id="{8CFA2B7D-35BA-7142-B2AD-ED13AD7222DF}"/>
              </a:ext>
            </a:extLst>
          </p:cNvPr>
          <p:cNvSpPr/>
          <p:nvPr/>
        </p:nvSpPr>
        <p:spPr>
          <a:xfrm>
            <a:off x="3310001" y="3843733"/>
            <a:ext cx="1407278" cy="14072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51" name="Bildobjekt 50">
            <a:extLst>
              <a:ext uri="{FF2B5EF4-FFF2-40B4-BE49-F238E27FC236}">
                <a16:creationId xmlns:a16="http://schemas.microsoft.com/office/drawing/2014/main" id="{B790919E-99EC-2640-8A9D-0BC4F062319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6663" y="4140403"/>
            <a:ext cx="873953" cy="838523"/>
          </a:xfrm>
          <a:prstGeom prst="rect">
            <a:avLst/>
          </a:prstGeom>
        </p:spPr>
      </p:pic>
      <p:sp>
        <p:nvSpPr>
          <p:cNvPr id="53" name="Ellips 52">
            <a:extLst>
              <a:ext uri="{FF2B5EF4-FFF2-40B4-BE49-F238E27FC236}">
                <a16:creationId xmlns:a16="http://schemas.microsoft.com/office/drawing/2014/main" id="{153B3523-148C-764F-8D7A-8EE160866E8C}"/>
              </a:ext>
            </a:extLst>
          </p:cNvPr>
          <p:cNvSpPr/>
          <p:nvPr/>
        </p:nvSpPr>
        <p:spPr>
          <a:xfrm>
            <a:off x="6264428" y="2286547"/>
            <a:ext cx="1407278" cy="14072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4" name="Ellips 53">
            <a:extLst>
              <a:ext uri="{FF2B5EF4-FFF2-40B4-BE49-F238E27FC236}">
                <a16:creationId xmlns:a16="http://schemas.microsoft.com/office/drawing/2014/main" id="{7DFCC3E6-95DF-0F4F-BAE6-C72EBAB753A1}"/>
              </a:ext>
            </a:extLst>
          </p:cNvPr>
          <p:cNvSpPr/>
          <p:nvPr/>
        </p:nvSpPr>
        <p:spPr>
          <a:xfrm>
            <a:off x="4365765" y="2347393"/>
            <a:ext cx="1407278" cy="14072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5" name="Ellips 54">
            <a:extLst>
              <a:ext uri="{FF2B5EF4-FFF2-40B4-BE49-F238E27FC236}">
                <a16:creationId xmlns:a16="http://schemas.microsoft.com/office/drawing/2014/main" id="{F92B44C9-EA48-324D-8B68-A8CD76386682}"/>
              </a:ext>
            </a:extLst>
          </p:cNvPr>
          <p:cNvSpPr/>
          <p:nvPr/>
        </p:nvSpPr>
        <p:spPr>
          <a:xfrm>
            <a:off x="8163091" y="2286547"/>
            <a:ext cx="1407278" cy="14072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6" name="Ellips 55">
            <a:extLst>
              <a:ext uri="{FF2B5EF4-FFF2-40B4-BE49-F238E27FC236}">
                <a16:creationId xmlns:a16="http://schemas.microsoft.com/office/drawing/2014/main" id="{49D7B63B-8B24-9F42-921D-E8BC4D0268FB}"/>
              </a:ext>
            </a:extLst>
          </p:cNvPr>
          <p:cNvSpPr/>
          <p:nvPr/>
        </p:nvSpPr>
        <p:spPr>
          <a:xfrm>
            <a:off x="1424204" y="3846198"/>
            <a:ext cx="1407278" cy="14072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57" name="Bildobjekt 56">
            <a:extLst>
              <a:ext uri="{FF2B5EF4-FFF2-40B4-BE49-F238E27FC236}">
                <a16:creationId xmlns:a16="http://schemas.microsoft.com/office/drawing/2014/main" id="{4687D259-771F-F142-9E16-E84E1CC408E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661" y="2535779"/>
            <a:ext cx="863383" cy="872471"/>
          </a:xfrm>
          <a:prstGeom prst="rect">
            <a:avLst/>
          </a:prstGeom>
        </p:spPr>
      </p:pic>
      <p:pic>
        <p:nvPicPr>
          <p:cNvPr id="61" name="Bildobjekt 60" descr="En bild som visar ritning&#10;&#10;Automatiskt genererad beskrivning">
            <a:extLst>
              <a:ext uri="{FF2B5EF4-FFF2-40B4-BE49-F238E27FC236}">
                <a16:creationId xmlns:a16="http://schemas.microsoft.com/office/drawing/2014/main" id="{DA550BC5-197E-3546-8D18-A7E5C58A20E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7248" y="4400462"/>
            <a:ext cx="1301189" cy="316661"/>
          </a:xfrm>
          <a:prstGeom prst="rect">
            <a:avLst/>
          </a:prstGeom>
        </p:spPr>
      </p:pic>
      <p:pic>
        <p:nvPicPr>
          <p:cNvPr id="62" name="Bildobjekt 61">
            <a:extLst>
              <a:ext uri="{FF2B5EF4-FFF2-40B4-BE49-F238E27FC236}">
                <a16:creationId xmlns:a16="http://schemas.microsoft.com/office/drawing/2014/main" id="{4702A5DD-F1E6-5D4C-A5D6-DF6ACC18C5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96498" y="2883724"/>
            <a:ext cx="1345812" cy="368496"/>
          </a:xfrm>
          <a:prstGeom prst="rect">
            <a:avLst/>
          </a:prstGeom>
        </p:spPr>
      </p:pic>
      <p:pic>
        <p:nvPicPr>
          <p:cNvPr id="63" name="Bildobjekt 62" descr="En bild som visar text&#10;&#10;Automatiskt genererad beskrivning">
            <a:extLst>
              <a:ext uri="{FF2B5EF4-FFF2-40B4-BE49-F238E27FC236}">
                <a16:creationId xmlns:a16="http://schemas.microsoft.com/office/drawing/2014/main" id="{23F05BF8-B630-4B4F-B353-E99271A76AD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2036" y="2918372"/>
            <a:ext cx="1193137" cy="23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091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 6">
            <a:extLst>
              <a:ext uri="{FF2B5EF4-FFF2-40B4-BE49-F238E27FC236}">
                <a16:creationId xmlns:a16="http://schemas.microsoft.com/office/drawing/2014/main" id="{51D577F6-C4D8-0946-81F4-B3278CC92B48}"/>
              </a:ext>
            </a:extLst>
          </p:cNvPr>
          <p:cNvGrpSpPr/>
          <p:nvPr/>
        </p:nvGrpSpPr>
        <p:grpSpPr>
          <a:xfrm>
            <a:off x="-22620" y="-49703"/>
            <a:ext cx="8414493" cy="6907703"/>
            <a:chOff x="15657" y="-7754467"/>
            <a:chExt cx="8414493" cy="6907703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F5AEFA32-0B69-FC4E-8BBF-AE9F0E4BDB8E}"/>
                </a:ext>
              </a:extLst>
            </p:cNvPr>
            <p:cNvSpPr/>
            <p:nvPr/>
          </p:nvSpPr>
          <p:spPr>
            <a:xfrm>
              <a:off x="15657" y="-7736401"/>
              <a:ext cx="8414493" cy="6889637"/>
            </a:xfrm>
            <a:prstGeom prst="rect">
              <a:avLst/>
            </a:prstGeom>
            <a:solidFill>
              <a:srgbClr val="2C5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pic>
          <p:nvPicPr>
            <p:cNvPr id="10" name="Bildobjekt 9">
              <a:extLst>
                <a:ext uri="{FF2B5EF4-FFF2-40B4-BE49-F238E27FC236}">
                  <a16:creationId xmlns:a16="http://schemas.microsoft.com/office/drawing/2014/main" id="{E7CEDB32-7961-CB41-A99D-B1702E34B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alphaModFix amt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777" y="-7754467"/>
              <a:ext cx="8393373" cy="6896273"/>
            </a:xfrm>
            <a:prstGeom prst="rect">
              <a:avLst/>
            </a:prstGeom>
          </p:spPr>
        </p:pic>
      </p:grpSp>
      <p:sp>
        <p:nvSpPr>
          <p:cNvPr id="23" name="Rektangel 22">
            <a:extLst>
              <a:ext uri="{FF2B5EF4-FFF2-40B4-BE49-F238E27FC236}">
                <a16:creationId xmlns:a16="http://schemas.microsoft.com/office/drawing/2014/main" id="{2E159E9F-5169-434B-9A9C-A23921401621}"/>
              </a:ext>
            </a:extLst>
          </p:cNvPr>
          <p:cNvSpPr/>
          <p:nvPr/>
        </p:nvSpPr>
        <p:spPr>
          <a:xfrm>
            <a:off x="-448578" y="-241538"/>
            <a:ext cx="7029260" cy="4198942"/>
          </a:xfrm>
          <a:prstGeom prst="rect">
            <a:avLst/>
          </a:prstGeom>
          <a:solidFill>
            <a:schemeClr val="tx1">
              <a:alpha val="0"/>
            </a:schemeClr>
          </a:solidFill>
          <a:ln w="41275">
            <a:solidFill>
              <a:srgbClr val="FFD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B71FA738-B445-DF45-A6C5-E3C3CB3A59B6}"/>
              </a:ext>
            </a:extLst>
          </p:cNvPr>
          <p:cNvSpPr txBox="1"/>
          <p:nvPr/>
        </p:nvSpPr>
        <p:spPr>
          <a:xfrm>
            <a:off x="591081" y="595068"/>
            <a:ext cx="56573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kern="1400" spc="-50" dirty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Det behövs ett nytt mål om 250 km/h</a:t>
            </a:r>
          </a:p>
          <a:p>
            <a:r>
              <a:rPr lang="sv-SE" sz="2400" b="1" kern="1400" spc="-50" dirty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och fortsatta investeringar för att bygga klart Sveriges järnväg redan </a:t>
            </a:r>
          </a:p>
          <a:p>
            <a:r>
              <a:rPr lang="sv-SE" sz="2400" b="1" kern="1400" spc="-50" dirty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i kommande plan.</a:t>
            </a:r>
            <a:endParaRPr lang="sv-S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A87E0645-81A4-8845-9794-76D08049E0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393373" y="0"/>
            <a:ext cx="3798626" cy="6858000"/>
          </a:xfrm>
          <a:prstGeom prst="rect">
            <a:avLst/>
          </a:prstGeom>
        </p:spPr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id="{9878B05A-4124-9548-9AAA-65E1503E60C9}"/>
              </a:ext>
            </a:extLst>
          </p:cNvPr>
          <p:cNvSpPr txBox="1"/>
          <p:nvPr/>
        </p:nvSpPr>
        <p:spPr>
          <a:xfrm>
            <a:off x="591082" y="2263476"/>
            <a:ext cx="5657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 saknas en nationell målbild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  <a:cs typeface="Arial" panose="020B0604020202020204" pitchFamily="34" charset="0"/>
              </a:rPr>
              <a:t>Bygga klart lika viktigt som att underhålla det vi har</a:t>
            </a:r>
          </a:p>
        </p:txBody>
      </p:sp>
    </p:spTree>
    <p:extLst>
      <p:ext uri="{BB962C8B-B14F-4D97-AF65-F5344CB8AC3E}">
        <p14:creationId xmlns:p14="http://schemas.microsoft.com/office/powerpoint/2010/main" val="1687893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 7">
            <a:extLst>
              <a:ext uri="{FF2B5EF4-FFF2-40B4-BE49-F238E27FC236}">
                <a16:creationId xmlns:a16="http://schemas.microsoft.com/office/drawing/2014/main" id="{B911AD06-FE32-D74C-89C6-A5EBF849DB8C}"/>
              </a:ext>
            </a:extLst>
          </p:cNvPr>
          <p:cNvGrpSpPr/>
          <p:nvPr/>
        </p:nvGrpSpPr>
        <p:grpSpPr>
          <a:xfrm>
            <a:off x="-22620" y="-49703"/>
            <a:ext cx="8414493" cy="6907703"/>
            <a:chOff x="15657" y="-7754467"/>
            <a:chExt cx="8414493" cy="6907703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FC270FCF-0E9F-394C-87EC-53189BA7CFB4}"/>
                </a:ext>
              </a:extLst>
            </p:cNvPr>
            <p:cNvSpPr/>
            <p:nvPr/>
          </p:nvSpPr>
          <p:spPr>
            <a:xfrm>
              <a:off x="15657" y="-7736401"/>
              <a:ext cx="8414493" cy="6889637"/>
            </a:xfrm>
            <a:prstGeom prst="rect">
              <a:avLst/>
            </a:prstGeom>
            <a:solidFill>
              <a:srgbClr val="2C5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pic>
          <p:nvPicPr>
            <p:cNvPr id="10" name="Bildobjekt 9">
              <a:extLst>
                <a:ext uri="{FF2B5EF4-FFF2-40B4-BE49-F238E27FC236}">
                  <a16:creationId xmlns:a16="http://schemas.microsoft.com/office/drawing/2014/main" id="{34B43F09-693B-6C4E-9942-677B88BB05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alphaModFix amt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777" y="-7754467"/>
              <a:ext cx="8393373" cy="6896273"/>
            </a:xfrm>
            <a:prstGeom prst="rect">
              <a:avLst/>
            </a:prstGeom>
          </p:spPr>
        </p:pic>
      </p:grpSp>
      <p:sp>
        <p:nvSpPr>
          <p:cNvPr id="23" name="Rektangel 22">
            <a:extLst>
              <a:ext uri="{FF2B5EF4-FFF2-40B4-BE49-F238E27FC236}">
                <a16:creationId xmlns:a16="http://schemas.microsoft.com/office/drawing/2014/main" id="{2E159E9F-5169-434B-9A9C-A23921401621}"/>
              </a:ext>
            </a:extLst>
          </p:cNvPr>
          <p:cNvSpPr/>
          <p:nvPr/>
        </p:nvSpPr>
        <p:spPr>
          <a:xfrm>
            <a:off x="-448578" y="-241538"/>
            <a:ext cx="7029260" cy="4198942"/>
          </a:xfrm>
          <a:prstGeom prst="rect">
            <a:avLst/>
          </a:prstGeom>
          <a:solidFill>
            <a:schemeClr val="tx1">
              <a:alpha val="0"/>
            </a:schemeClr>
          </a:solidFill>
          <a:ln w="41275">
            <a:solidFill>
              <a:srgbClr val="FFD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9D36CCC2-975C-0C43-99AA-695B7EC18ACD}"/>
              </a:ext>
            </a:extLst>
          </p:cNvPr>
          <p:cNvSpPr txBox="1"/>
          <p:nvPr/>
        </p:nvSpPr>
        <p:spPr>
          <a:xfrm>
            <a:off x="591082" y="2263476"/>
            <a:ext cx="5657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Några flaskhalsar</a:t>
            </a:r>
            <a:endParaRPr lang="sv-SE" dirty="0">
              <a:solidFill>
                <a:schemeClr val="bg1"/>
              </a:solidFill>
              <a:latin typeface="Arial" panose="020B0604020202020204" pitchFamily="34" charset="0"/>
              <a:ea typeface="Avenir Book" charset="0"/>
              <a:cs typeface="Arial" panose="020B0604020202020204" pitchFamily="34" charset="0"/>
            </a:endParaRP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B71FA738-B445-DF45-A6C5-E3C3CB3A59B6}"/>
              </a:ext>
            </a:extLst>
          </p:cNvPr>
          <p:cNvSpPr txBox="1"/>
          <p:nvPr/>
        </p:nvSpPr>
        <p:spPr>
          <a:xfrm>
            <a:off x="591081" y="595068"/>
            <a:ext cx="56573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kern="1400" spc="-50" dirty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En järnväg för 250 km/h för hela </a:t>
            </a:r>
          </a:p>
          <a:p>
            <a:r>
              <a:rPr lang="sv-SE" sz="2400" b="1" kern="1400" spc="-50" dirty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landet ger Sverige möjlighet att förbättra jämställdheten och klara kompetensförsörjningen.</a:t>
            </a:r>
            <a:endParaRPr lang="sv-S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E1DACC74-CE0B-504D-82F7-A3827FF7ED87}"/>
              </a:ext>
            </a:extLst>
          </p:cNvPr>
          <p:cNvSpPr txBox="1"/>
          <p:nvPr/>
        </p:nvSpPr>
        <p:spPr>
          <a:xfrm>
            <a:off x="591080" y="2791433"/>
            <a:ext cx="5657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2,7 miljoner flygresor till tåg</a:t>
            </a:r>
            <a:endParaRPr lang="sv-SE" dirty="0">
              <a:solidFill>
                <a:schemeClr val="bg1"/>
              </a:solidFill>
              <a:latin typeface="Arial" panose="020B0604020202020204" pitchFamily="34" charset="0"/>
              <a:ea typeface="Avenir Book" charset="0"/>
              <a:cs typeface="Arial" panose="020B0604020202020204" pitchFamily="34" charset="0"/>
            </a:endParaRPr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409EB587-1626-7F4A-9A24-8395E7AE6A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12993" y="0"/>
            <a:ext cx="37986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8549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ymbol i nedre högra hörnet">
  <a:themeElements>
    <a:clrScheme name="Anpassad 9">
      <a:dk1>
        <a:srgbClr val="000000"/>
      </a:dk1>
      <a:lt1>
        <a:srgbClr val="EE7103"/>
      </a:lt1>
      <a:dk2>
        <a:srgbClr val="FEFFFF"/>
      </a:dk2>
      <a:lt2>
        <a:srgbClr val="FEFFFF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9E116AB8-2D79-8E4A-A29B-309E61C147A5}" vid="{AE73AB1D-3A32-C949-B6D8-7DC027D9688C}"/>
    </a:ext>
  </a:extLst>
</a:theme>
</file>

<file path=ppt/theme/theme3.xml><?xml version="1.0" encoding="utf-8"?>
<a:theme xmlns:a="http://schemas.openxmlformats.org/drawingml/2006/main" name="1_Symbol i nedre högra hörnet">
  <a:themeElements>
    <a:clrScheme name="Anpassad 9">
      <a:dk1>
        <a:srgbClr val="000000"/>
      </a:dk1>
      <a:lt1>
        <a:srgbClr val="EE7103"/>
      </a:lt1>
      <a:dk2>
        <a:srgbClr val="FEFFFF"/>
      </a:dk2>
      <a:lt2>
        <a:srgbClr val="FEFFFF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9E116AB8-2D79-8E4A-A29B-309E61C147A5}" vid="{AE73AB1D-3A32-C949-B6D8-7DC027D9688C}"/>
    </a:ext>
  </a:extLst>
</a:theme>
</file>

<file path=ppt/theme/theme4.xml><?xml version="1.0" encoding="utf-8"?>
<a:theme xmlns:a="http://schemas.openxmlformats.org/drawingml/2006/main" name="2_Symbol i nedre högra hörnet">
  <a:themeElements>
    <a:clrScheme name="Anpassad 9">
      <a:dk1>
        <a:srgbClr val="000000"/>
      </a:dk1>
      <a:lt1>
        <a:srgbClr val="EE7103"/>
      </a:lt1>
      <a:dk2>
        <a:srgbClr val="FEFFFF"/>
      </a:dk2>
      <a:lt2>
        <a:srgbClr val="FEFFFF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9E116AB8-2D79-8E4A-A29B-309E61C147A5}" vid="{AE73AB1D-3A32-C949-B6D8-7DC027D9688C}"/>
    </a:ext>
  </a:extLst>
</a:theme>
</file>

<file path=ppt/theme/theme5.xml><?xml version="1.0" encoding="utf-8"?>
<a:theme xmlns:a="http://schemas.openxmlformats.org/drawingml/2006/main" name="3_Symbol i nedre högra hörnet">
  <a:themeElements>
    <a:clrScheme name="Anpassad 9">
      <a:dk1>
        <a:srgbClr val="000000"/>
      </a:dk1>
      <a:lt1>
        <a:srgbClr val="EE7103"/>
      </a:lt1>
      <a:dk2>
        <a:srgbClr val="FEFFFF"/>
      </a:dk2>
      <a:lt2>
        <a:srgbClr val="FEFFFF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9E116AB8-2D79-8E4A-A29B-309E61C147A5}" vid="{AE73AB1D-3A32-C949-B6D8-7DC027D9688C}"/>
    </a:ext>
  </a:extLst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B3E89BE182EE141B9C7337CD0213693" ma:contentTypeVersion="14" ma:contentTypeDescription="Skapa ett nytt dokument." ma:contentTypeScope="" ma:versionID="b741258e95028f1b4cfd52c45f2a8199">
  <xsd:schema xmlns:xsd="http://www.w3.org/2001/XMLSchema" xmlns:xs="http://www.w3.org/2001/XMLSchema" xmlns:p="http://schemas.microsoft.com/office/2006/metadata/properties" xmlns:ns1="http://schemas.microsoft.com/sharepoint/v3" xmlns:ns2="c2b03747-9fe8-4025-8c22-175e97700a13" xmlns:ns3="87d73176-a2fe-46cc-844a-19e5b6397194" targetNamespace="http://schemas.microsoft.com/office/2006/metadata/properties" ma:root="true" ma:fieldsID="194f59f27f21728a921e302ed52e1b16" ns1:_="" ns2:_="" ns3:_="">
    <xsd:import namespace="http://schemas.microsoft.com/sharepoint/v3"/>
    <xsd:import namespace="c2b03747-9fe8-4025-8c22-175e97700a13"/>
    <xsd:import namespace="87d73176-a2fe-46cc-844a-19e5b63971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Egenskaper för enhetlig efterlevnadsprincip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Gränssnittsåtgärd för enhetlig efterlevnadsprincip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b03747-9fe8-4025-8c22-175e97700a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d73176-a2fe-46cc-844a-19e5b639719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39CA26C-7F88-415F-9C4C-37E2973F6C5A}">
  <ds:schemaRefs>
    <ds:schemaRef ds:uri="http://schemas.microsoft.com/office/2006/documentManagement/types"/>
    <ds:schemaRef ds:uri="http://purl.org/dc/dcmitype/"/>
    <ds:schemaRef ds:uri="http://purl.org/dc/elements/1.1/"/>
    <ds:schemaRef ds:uri="http://schemas.microsoft.com/sharepoint/v3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87d73176-a2fe-46cc-844a-19e5b6397194"/>
    <ds:schemaRef ds:uri="c2b03747-9fe8-4025-8c22-175e97700a13"/>
  </ds:schemaRefs>
</ds:datastoreItem>
</file>

<file path=customXml/itemProps2.xml><?xml version="1.0" encoding="utf-8"?>
<ds:datastoreItem xmlns:ds="http://schemas.openxmlformats.org/officeDocument/2006/customXml" ds:itemID="{60F01BF4-8013-4676-A13E-B277CE134E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2b03747-9fe8-4025-8c22-175e97700a13"/>
    <ds:schemaRef ds:uri="87d73176-a2fe-46cc-844a-19e5b63971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9D896B3-9BC2-4AB1-8895-E9A5A61AC74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11257</TotalTime>
  <Words>500</Words>
  <Application>Microsoft Macintosh PowerPoint</Application>
  <PresentationFormat>Bredbild</PresentationFormat>
  <Paragraphs>143</Paragraphs>
  <Slides>15</Slides>
  <Notes>14</Notes>
  <HiddenSlides>0</HiddenSlides>
  <MMClips>0</MMClips>
  <ScaleCrop>false</ScaleCrop>
  <HeadingPairs>
    <vt:vector size="6" baseType="variant">
      <vt:variant>
        <vt:lpstr>Använt teckensnitt</vt:lpstr>
      </vt:variant>
      <vt:variant>
        <vt:i4>7</vt:i4>
      </vt:variant>
      <vt:variant>
        <vt:lpstr>Tema</vt:lpstr>
      </vt:variant>
      <vt:variant>
        <vt:i4>5</vt:i4>
      </vt:variant>
      <vt:variant>
        <vt:lpstr>Bildrubriker</vt:lpstr>
      </vt:variant>
      <vt:variant>
        <vt:i4>15</vt:i4>
      </vt:variant>
    </vt:vector>
  </HeadingPairs>
  <TitlesOfParts>
    <vt:vector size="27" baseType="lpstr">
      <vt:lpstr>Arial</vt:lpstr>
      <vt:lpstr>Avenir Book</vt:lpstr>
      <vt:lpstr>Calibri</vt:lpstr>
      <vt:lpstr>Calibri Light</vt:lpstr>
      <vt:lpstr>inherit</vt:lpstr>
      <vt:lpstr>Raleway Black</vt:lpstr>
      <vt:lpstr>Wingdings</vt:lpstr>
      <vt:lpstr>Office-tema</vt:lpstr>
      <vt:lpstr>Symbol i nedre högra hörnet</vt:lpstr>
      <vt:lpstr>1_Symbol i nedre högra hörnet</vt:lpstr>
      <vt:lpstr>2_Symbol i nedre högra hörnet</vt:lpstr>
      <vt:lpstr>3_Symbol i nedre högra hörnet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Elvira Hellsten</dc:creator>
  <cp:lastModifiedBy>Microsoft Office User</cp:lastModifiedBy>
  <cp:revision>254</cp:revision>
  <dcterms:created xsi:type="dcterms:W3CDTF">2017-10-16T14:28:41Z</dcterms:created>
  <dcterms:modified xsi:type="dcterms:W3CDTF">2020-12-16T12:48:24Z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0x010100CB3E89BE182EE141B9C7337CD0213693</vt:lpwstr>
  </property>
</Properties>
</file>